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3" r:id="rId36"/>
    <p:sldId id="291" r:id="rId37"/>
    <p:sldId id="292" r:id="rId38"/>
  </p:sldIdLst>
  <p:sldSz cx="9144000" cy="5143500" type="screen16x9"/>
  <p:notesSz cx="6858000" cy="9144000"/>
  <p:embeddedFontLst>
    <p:embeddedFont>
      <p:font typeface="Fira Code" panose="020B0604020202020204" charset="0"/>
      <p:regular r:id="rId40"/>
      <p:bold r:id="rId41"/>
    </p:embeddedFont>
    <p:embeddedFont>
      <p:font typeface="Helvetica Neue" panose="020B060402020202020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54" y="1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1a383784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91a38378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91a383784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91a383784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91a383784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91a383784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91a383784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91a383784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91a3837842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91a3837842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91a3837842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91a3837842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91a383784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91a383784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966e73c6a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966e73c6a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966e73c6ae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966e73c6ae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966e73c6a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966e73c6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91a38378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91a38378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966e73c6a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966e73c6a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91a3837842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91a3837842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91a383784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91a383784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966e73c6ae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966e73c6a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966e73c6ae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966e73c6a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966e73c6a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966e73c6a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966e73c6ae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966e73c6a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966e73c6a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966e73c6a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91a3837842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91a383784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966e73c6ae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966e73c6ae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966e73c6a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966e73c6a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966e73c6ae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966e73c6a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966e73c6ae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966e73c6a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91a383784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91a383784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966e73c6ae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966e73c6ae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91a383784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91a383784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91a383784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91a383784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966e73c6ae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966e73c6ae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91a383784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91a383784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91a3837842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91a383784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966e73c6a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966e73c6a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966e73c6ae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966e73c6ae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91a383784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91a383784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1a383784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1a383784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dVRK Si Controller Assembly Instructions</a:t>
            </a:r>
            <a:endParaRPr dirty="0"/>
          </a:p>
        </p:txBody>
      </p:sp>
      <p:sp>
        <p:nvSpPr>
          <p:cNvPr id="55" name="Google Shape;55;p13"/>
          <p:cNvSpPr txBox="1">
            <a:spLocks noGrp="1"/>
          </p:cNvSpPr>
          <p:nvPr>
            <p:ph type="subTitle" idx="1"/>
          </p:nvPr>
        </p:nvSpPr>
        <p:spPr>
          <a:xfrm>
            <a:off x="311700" y="2834125"/>
            <a:ext cx="8520600" cy="1541932"/>
          </a:xfrm>
          <a:prstGeom prst="rect">
            <a:avLst/>
          </a:prstGeom>
        </p:spPr>
        <p:txBody>
          <a:bodyPr spcFirstLastPara="1" wrap="square" lIns="91425" tIns="91425" rIns="91425" bIns="91425" anchor="t" anchorCtr="0">
            <a:normAutofit fontScale="62500" lnSpcReduction="20000"/>
          </a:bodyPr>
          <a:lstStyle/>
          <a:p>
            <a:pPr marL="0" lvl="0" indent="0" algn="ctr" rtl="0">
              <a:lnSpc>
                <a:spcPct val="120000"/>
              </a:lnSpc>
              <a:spcBef>
                <a:spcPts val="600"/>
              </a:spcBef>
              <a:spcAft>
                <a:spcPts val="600"/>
              </a:spcAft>
              <a:buNone/>
            </a:pPr>
            <a:r>
              <a:rPr lang="en" dirty="0" smtClean="0"/>
              <a:t>v1.02</a:t>
            </a:r>
          </a:p>
          <a:p>
            <a:pPr marL="0" lvl="0" indent="0" algn="ctr" rtl="0">
              <a:lnSpc>
                <a:spcPct val="120000"/>
              </a:lnSpc>
              <a:spcBef>
                <a:spcPts val="600"/>
              </a:spcBef>
              <a:spcAft>
                <a:spcPts val="600"/>
              </a:spcAft>
              <a:buNone/>
            </a:pPr>
            <a:r>
              <a:rPr lang="en" dirty="0" smtClean="0"/>
              <a:t>Johns Hopkins University</a:t>
            </a:r>
          </a:p>
          <a:p>
            <a:pPr marL="0" lvl="0" indent="0" algn="ctr" rtl="0">
              <a:lnSpc>
                <a:spcPct val="120000"/>
              </a:lnSpc>
              <a:spcBef>
                <a:spcPts val="600"/>
              </a:spcBef>
              <a:spcAft>
                <a:spcPts val="600"/>
              </a:spcAft>
              <a:buNone/>
            </a:pPr>
            <a:r>
              <a:rPr lang="en" dirty="0" smtClean="0"/>
              <a:t>August 20, </a:t>
            </a:r>
            <a:r>
              <a:rPr lang="en" dirty="0" smtClean="0"/>
              <a:t>2025</a:t>
            </a:r>
            <a:endParaRPr dirty="0"/>
          </a:p>
        </p:txBody>
      </p:sp>
      <p:pic>
        <p:nvPicPr>
          <p:cNvPr id="4" name="Google Shape;90;p14" descr="dVRK-square"/>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135318" y="3162923"/>
            <a:ext cx="1350405" cy="1407763"/>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203</a:t>
            </a:r>
            <a:r>
              <a:rPr lang="en"/>
              <a:t> wire harness assy, earth 3</a:t>
            </a:r>
            <a:endParaRPr/>
          </a:p>
        </p:txBody>
      </p:sp>
      <p:pic>
        <p:nvPicPr>
          <p:cNvPr id="155" name="Google Shape;155;p22"/>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8839204" cy="2684563"/>
          </a:xfrm>
          <a:prstGeom prst="rect">
            <a:avLst/>
          </a:prstGeom>
          <a:noFill/>
          <a:ln>
            <a:noFill/>
          </a:ln>
        </p:spPr>
      </p:pic>
      <p:sp>
        <p:nvSpPr>
          <p:cNvPr id="156" name="Google Shape;156;p22"/>
          <p:cNvSpPr txBox="1"/>
          <p:nvPr/>
        </p:nvSpPr>
        <p:spPr>
          <a:xfrm>
            <a:off x="7789025" y="13887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106</a:t>
            </a:r>
            <a:endParaRPr>
              <a:solidFill>
                <a:schemeClr val="dk1"/>
              </a:solidFill>
              <a:latin typeface="Consolas"/>
              <a:ea typeface="Consolas"/>
              <a:cs typeface="Consolas"/>
              <a:sym typeface="Consolas"/>
            </a:endParaRPr>
          </a:p>
        </p:txBody>
      </p:sp>
      <p:sp>
        <p:nvSpPr>
          <p:cNvPr id="157" name="Google Shape;157;p22"/>
          <p:cNvSpPr txBox="1"/>
          <p:nvPr/>
        </p:nvSpPr>
        <p:spPr>
          <a:xfrm>
            <a:off x="400250" y="1542625"/>
            <a:ext cx="14061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Earth stud</a:t>
            </a:r>
            <a:endParaRPr>
              <a:solidFill>
                <a:schemeClr val="dk1"/>
              </a:solidFill>
              <a:latin typeface="Consolas"/>
              <a:ea typeface="Consolas"/>
              <a:cs typeface="Consolas"/>
              <a:sym typeface="Consolas"/>
            </a:endParaRPr>
          </a:p>
        </p:txBody>
      </p:sp>
      <p:sp>
        <p:nvSpPr>
          <p:cNvPr id="158" name="Google Shape;158;p22"/>
          <p:cNvSpPr txBox="1"/>
          <p:nvPr/>
        </p:nvSpPr>
        <p:spPr>
          <a:xfrm>
            <a:off x="659625" y="43242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277-11117-ND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 16-20 AWG ring</a:t>
            </a:r>
            <a:endParaRPr>
              <a:latin typeface="Fira Code"/>
              <a:ea typeface="Fira Code"/>
              <a:cs typeface="Fira Code"/>
              <a:sym typeface="Fira Code"/>
            </a:endParaRPr>
          </a:p>
        </p:txBody>
      </p:sp>
      <p:grpSp>
        <p:nvGrpSpPr>
          <p:cNvPr id="159" name="Google Shape;159;p22"/>
          <p:cNvGrpSpPr/>
          <p:nvPr/>
        </p:nvGrpSpPr>
        <p:grpSpPr>
          <a:xfrm>
            <a:off x="106075" y="4344113"/>
            <a:ext cx="652100" cy="575913"/>
            <a:chOff x="371475" y="5011888"/>
            <a:chExt cx="652100" cy="575913"/>
          </a:xfrm>
        </p:grpSpPr>
        <p:pic>
          <p:nvPicPr>
            <p:cNvPr id="160" name="Google Shape;160;p22"/>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161" name="Google Shape;161;p22"/>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
        <p:nvSpPr>
          <p:cNvPr id="162" name="Google Shape;162;p22"/>
          <p:cNvSpPr txBox="1"/>
          <p:nvPr/>
        </p:nvSpPr>
        <p:spPr>
          <a:xfrm>
            <a:off x="3367350" y="4324304"/>
            <a:ext cx="2059800" cy="819300"/>
          </a:xfrm>
          <a:prstGeom prst="rect">
            <a:avLst/>
          </a:prstGeom>
          <a:solidFill>
            <a:srgbClr val="B4A7D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16 AWG</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Yellow/green</a:t>
            </a:r>
            <a:endParaRPr>
              <a:latin typeface="Fira Code"/>
              <a:ea typeface="Fira Code"/>
              <a:cs typeface="Fira Code"/>
              <a:sym typeface="Fira Code"/>
            </a:endParaRPr>
          </a:p>
          <a:p>
            <a:pPr marL="0" lvl="0" indent="0" algn="l" rtl="0">
              <a:spcBef>
                <a:spcPts val="0"/>
              </a:spcBef>
              <a:spcAft>
                <a:spcPts val="0"/>
              </a:spcAft>
              <a:buClr>
                <a:schemeClr val="dk1"/>
              </a:buClr>
              <a:buSzPts val="1100"/>
              <a:buFont typeface="Arial"/>
              <a:buNone/>
            </a:pPr>
            <a:r>
              <a:rPr lang="en" b="1">
                <a:solidFill>
                  <a:schemeClr val="dk1"/>
                </a:solidFill>
                <a:latin typeface="Fira Code"/>
                <a:ea typeface="Fira Code"/>
                <a:cs typeface="Fira Code"/>
                <a:sym typeface="Fira Code"/>
              </a:rPr>
              <a:t>Mains voltage</a:t>
            </a:r>
            <a:endParaRPr b="1">
              <a:latin typeface="Fira Code"/>
              <a:ea typeface="Fira Code"/>
              <a:cs typeface="Fira Code"/>
              <a:sym typeface="Fira Code"/>
            </a:endParaRPr>
          </a:p>
        </p:txBody>
      </p:sp>
      <p:sp>
        <p:nvSpPr>
          <p:cNvPr id="163" name="Google Shape;163;p22"/>
          <p:cNvSpPr txBox="1"/>
          <p:nvPr/>
        </p:nvSpPr>
        <p:spPr>
          <a:xfrm>
            <a:off x="7142975" y="4304425"/>
            <a:ext cx="1942200" cy="615600"/>
          </a:xfrm>
          <a:prstGeom prst="rect">
            <a:avLst/>
          </a:prstGeom>
          <a:solidFill>
            <a:srgbClr val="B6D7A8"/>
          </a:solidFill>
          <a:ln>
            <a:noFill/>
          </a:ln>
        </p:spPr>
        <p:txBody>
          <a:bodyPr spcFirstLastPara="1" wrap="square" lIns="162525" tIns="162525" rIns="162525" bIns="162525" anchor="ctr" anchorCtr="0">
            <a:noAutofit/>
          </a:bodyPr>
          <a:lstStyle/>
          <a:p>
            <a:pPr marL="0" lvl="0" indent="0" algn="l" rtl="0">
              <a:spcBef>
                <a:spcPts val="0"/>
              </a:spcBef>
              <a:spcAft>
                <a:spcPts val="0"/>
              </a:spcAft>
              <a:buNone/>
            </a:pPr>
            <a:r>
              <a:rPr lang="en" dirty="0">
                <a:latin typeface="Fira Code"/>
                <a:ea typeface="Fira Code"/>
                <a:cs typeface="Fira Code"/>
                <a:sym typeface="Fira Code"/>
              </a:rPr>
              <a:t>A27815CT-ND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14-16 AWG</a:t>
            </a:r>
            <a:endParaRPr dirty="0">
              <a:latin typeface="Fira Code"/>
              <a:ea typeface="Fira Code"/>
              <a:cs typeface="Fira Code"/>
              <a:sym typeface="Fira Code"/>
            </a:endParaRPr>
          </a:p>
        </p:txBody>
      </p:sp>
      <p:pic>
        <p:nvPicPr>
          <p:cNvPr id="164" name="Google Shape;164;p22"/>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6538276" y="4344114"/>
            <a:ext cx="575922" cy="57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204</a:t>
            </a:r>
            <a:r>
              <a:rPr lang="en"/>
              <a:t> wire harness assy, AC</a:t>
            </a:r>
            <a:endParaRPr/>
          </a:p>
        </p:txBody>
      </p:sp>
      <p:pic>
        <p:nvPicPr>
          <p:cNvPr id="170" name="Google Shape;170;p23"/>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8839204" cy="2214117"/>
          </a:xfrm>
          <a:prstGeom prst="rect">
            <a:avLst/>
          </a:prstGeom>
          <a:noFill/>
          <a:ln>
            <a:noFill/>
          </a:ln>
        </p:spPr>
      </p:pic>
      <p:sp>
        <p:nvSpPr>
          <p:cNvPr id="171" name="Google Shape;171;p23"/>
          <p:cNvSpPr txBox="1"/>
          <p:nvPr/>
        </p:nvSpPr>
        <p:spPr>
          <a:xfrm>
            <a:off x="4970950" y="12918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104</a:t>
            </a:r>
            <a:endParaRPr>
              <a:solidFill>
                <a:schemeClr val="dk1"/>
              </a:solidFill>
              <a:latin typeface="Consolas"/>
              <a:ea typeface="Consolas"/>
              <a:cs typeface="Consolas"/>
              <a:sym typeface="Consolas"/>
            </a:endParaRPr>
          </a:p>
        </p:txBody>
      </p:sp>
      <p:sp>
        <p:nvSpPr>
          <p:cNvPr id="172" name="Google Shape;172;p23"/>
          <p:cNvSpPr txBox="1"/>
          <p:nvPr/>
        </p:nvSpPr>
        <p:spPr>
          <a:xfrm>
            <a:off x="8306800" y="14088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105</a:t>
            </a:r>
            <a:endParaRPr>
              <a:solidFill>
                <a:schemeClr val="dk1"/>
              </a:solidFill>
              <a:latin typeface="Consolas"/>
              <a:ea typeface="Consolas"/>
              <a:cs typeface="Consolas"/>
              <a:sym typeface="Consolas"/>
            </a:endParaRPr>
          </a:p>
        </p:txBody>
      </p:sp>
      <p:sp>
        <p:nvSpPr>
          <p:cNvPr id="173" name="Google Shape;173;p23"/>
          <p:cNvSpPr txBox="1"/>
          <p:nvPr/>
        </p:nvSpPr>
        <p:spPr>
          <a:xfrm>
            <a:off x="103350" y="18551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106</a:t>
            </a:r>
            <a:endParaRPr>
              <a:solidFill>
                <a:schemeClr val="dk1"/>
              </a:solidFill>
              <a:latin typeface="Consolas"/>
              <a:ea typeface="Consolas"/>
              <a:cs typeface="Consolas"/>
              <a:sym typeface="Consolas"/>
            </a:endParaRPr>
          </a:p>
        </p:txBody>
      </p:sp>
      <p:sp>
        <p:nvSpPr>
          <p:cNvPr id="174" name="Google Shape;174;p23"/>
          <p:cNvSpPr txBox="1"/>
          <p:nvPr/>
        </p:nvSpPr>
        <p:spPr>
          <a:xfrm>
            <a:off x="1007575" y="3581825"/>
            <a:ext cx="1942200" cy="615600"/>
          </a:xfrm>
          <a:prstGeom prst="rect">
            <a:avLst/>
          </a:prstGeom>
          <a:solidFill>
            <a:srgbClr val="B6D7A8"/>
          </a:solidFill>
          <a:ln>
            <a:noFill/>
          </a:ln>
        </p:spPr>
        <p:txBody>
          <a:bodyPr spcFirstLastPara="1" wrap="square" lIns="162525" tIns="162525" rIns="162525" bIns="162525" anchor="ctr" anchorCtr="0">
            <a:noAutofit/>
          </a:bodyPr>
          <a:lstStyle/>
          <a:p>
            <a:pPr marL="0" lvl="0" indent="0" algn="l" rtl="0">
              <a:spcBef>
                <a:spcPts val="0"/>
              </a:spcBef>
              <a:spcAft>
                <a:spcPts val="0"/>
              </a:spcAft>
              <a:buNone/>
            </a:pPr>
            <a:r>
              <a:rPr lang="en">
                <a:latin typeface="Fira Code"/>
                <a:ea typeface="Fira Code"/>
                <a:cs typeface="Fira Code"/>
                <a:sym typeface="Fira Code"/>
              </a:rPr>
              <a:t>A27815CT-ND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14-16 AWG</a:t>
            </a:r>
            <a:endParaRPr>
              <a:latin typeface="Fira Code"/>
              <a:ea typeface="Fira Code"/>
              <a:cs typeface="Fira Code"/>
              <a:sym typeface="Fira Code"/>
            </a:endParaRPr>
          </a:p>
        </p:txBody>
      </p:sp>
      <p:pic>
        <p:nvPicPr>
          <p:cNvPr id="175" name="Google Shape;175;p23"/>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402876" y="3621514"/>
            <a:ext cx="575922" cy="575925"/>
          </a:xfrm>
          <a:prstGeom prst="rect">
            <a:avLst/>
          </a:prstGeom>
          <a:noFill/>
          <a:ln>
            <a:noFill/>
          </a:ln>
        </p:spPr>
      </p:pic>
      <p:sp>
        <p:nvSpPr>
          <p:cNvPr id="176" name="Google Shape;176;p23"/>
          <p:cNvSpPr txBox="1"/>
          <p:nvPr/>
        </p:nvSpPr>
        <p:spPr>
          <a:xfrm>
            <a:off x="4092450" y="3601700"/>
            <a:ext cx="22782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Code"/>
                <a:ea typeface="Fira Code"/>
                <a:cs typeface="Fira Code"/>
                <a:sym typeface="Fira Code"/>
              </a:rPr>
              <a:t>A0956-ND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M3.5 16-22 AWG ring</a:t>
            </a:r>
            <a:endParaRPr dirty="0">
              <a:latin typeface="Fira Code"/>
              <a:ea typeface="Fira Code"/>
              <a:cs typeface="Fira Code"/>
              <a:sym typeface="Fira Code"/>
            </a:endParaRPr>
          </a:p>
        </p:txBody>
      </p:sp>
      <p:grpSp>
        <p:nvGrpSpPr>
          <p:cNvPr id="177" name="Google Shape;177;p23"/>
          <p:cNvGrpSpPr/>
          <p:nvPr/>
        </p:nvGrpSpPr>
        <p:grpSpPr>
          <a:xfrm>
            <a:off x="3199075" y="3536650"/>
            <a:ext cx="931450" cy="652124"/>
            <a:chOff x="3824500" y="7648500"/>
            <a:chExt cx="931450" cy="652124"/>
          </a:xfrm>
        </p:grpSpPr>
        <p:pic>
          <p:nvPicPr>
            <p:cNvPr id="178" name="Google Shape;178;p23"/>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3824500" y="7724700"/>
              <a:ext cx="575925" cy="575925"/>
            </a:xfrm>
            <a:prstGeom prst="rect">
              <a:avLst/>
            </a:prstGeom>
            <a:noFill/>
            <a:ln>
              <a:noFill/>
            </a:ln>
          </p:spPr>
        </p:pic>
        <p:sp>
          <p:nvSpPr>
            <p:cNvPr id="179" name="Google Shape;179;p23"/>
            <p:cNvSpPr txBox="1"/>
            <p:nvPr/>
          </p:nvSpPr>
          <p:spPr>
            <a:xfrm>
              <a:off x="4017050" y="7648500"/>
              <a:ext cx="7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M3.5</a:t>
              </a:r>
              <a:endParaRPr>
                <a:latin typeface="Fira Code"/>
                <a:ea typeface="Fira Code"/>
                <a:cs typeface="Fira Code"/>
                <a:sym typeface="Fira Code"/>
              </a:endParaRPr>
            </a:p>
          </p:txBody>
        </p:sp>
      </p:grpSp>
      <p:sp>
        <p:nvSpPr>
          <p:cNvPr id="180" name="Google Shape;180;p23"/>
          <p:cNvSpPr txBox="1"/>
          <p:nvPr/>
        </p:nvSpPr>
        <p:spPr>
          <a:xfrm>
            <a:off x="7341475" y="3581825"/>
            <a:ext cx="1784400" cy="615600"/>
          </a:xfrm>
          <a:prstGeom prst="rect">
            <a:avLst/>
          </a:prstGeom>
          <a:solidFill>
            <a:srgbClr val="B6D7A8"/>
          </a:solidFill>
          <a:ln>
            <a:noFill/>
          </a:ln>
        </p:spPr>
        <p:txBody>
          <a:bodyPr spcFirstLastPara="1" wrap="square" lIns="162525" tIns="162525" rIns="162525" bIns="162525" anchor="ctr" anchorCtr="0">
            <a:noAutofit/>
          </a:bodyPr>
          <a:lstStyle/>
          <a:p>
            <a:pPr marL="0" lvl="0" indent="0" algn="l" rtl="0">
              <a:spcBef>
                <a:spcPts val="0"/>
              </a:spcBef>
              <a:spcAft>
                <a:spcPts val="0"/>
              </a:spcAft>
              <a:buNone/>
            </a:pPr>
            <a:r>
              <a:rPr lang="en" dirty="0">
                <a:latin typeface="Fira Code"/>
                <a:ea typeface="Fira Code"/>
                <a:cs typeface="Fira Code"/>
                <a:sym typeface="Fira Code"/>
              </a:rPr>
              <a:t>455-3982-ND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VHR 3 pin</a:t>
            </a:r>
            <a:endParaRPr dirty="0">
              <a:latin typeface="Fira Code"/>
              <a:ea typeface="Fira Code"/>
              <a:cs typeface="Fira Code"/>
              <a:sym typeface="Fira Code"/>
            </a:endParaRPr>
          </a:p>
        </p:txBody>
      </p:sp>
      <p:pic>
        <p:nvPicPr>
          <p:cNvPr id="181" name="Google Shape;181;p23"/>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6655446" y="3601700"/>
            <a:ext cx="652109" cy="652125"/>
          </a:xfrm>
          <a:prstGeom prst="rect">
            <a:avLst/>
          </a:prstGeom>
          <a:noFill/>
          <a:ln>
            <a:noFill/>
          </a:ln>
        </p:spPr>
      </p:pic>
      <p:sp>
        <p:nvSpPr>
          <p:cNvPr id="182" name="Google Shape;182;p23"/>
          <p:cNvSpPr txBox="1"/>
          <p:nvPr/>
        </p:nvSpPr>
        <p:spPr>
          <a:xfrm>
            <a:off x="991525" y="4322325"/>
            <a:ext cx="2766000" cy="759300"/>
          </a:xfrm>
          <a:prstGeom prst="rect">
            <a:avLst/>
          </a:prstGeom>
          <a:solidFill>
            <a:srgbClr val="B4A7D6"/>
          </a:solidFill>
          <a:ln>
            <a:noFill/>
          </a:ln>
        </p:spPr>
        <p:txBody>
          <a:bodyPr spcFirstLastPara="1" wrap="square" lIns="162525" tIns="162525" rIns="162525" bIns="162525" anchor="t" anchorCtr="0">
            <a:spAutoFit/>
          </a:bodyPr>
          <a:lstStyle/>
          <a:p>
            <a:pPr marL="0" lvl="0" indent="0" algn="l" rtl="0">
              <a:spcBef>
                <a:spcPts val="0"/>
              </a:spcBef>
              <a:spcAft>
                <a:spcPts val="0"/>
              </a:spcAft>
              <a:buNone/>
            </a:pPr>
            <a:r>
              <a:rPr lang="en" sz="1400" dirty="0">
                <a:latin typeface="Fira Code"/>
                <a:ea typeface="Fira Code"/>
                <a:cs typeface="Fira Code"/>
                <a:sym typeface="Fira Code"/>
              </a:rPr>
              <a:t>455-3107-ND</a:t>
            </a:r>
            <a:endParaRPr sz="1400" dirty="0">
              <a:latin typeface="Fira Code"/>
              <a:ea typeface="Fira Code"/>
              <a:cs typeface="Fira Code"/>
              <a:sym typeface="Fira Code"/>
            </a:endParaRPr>
          </a:p>
          <a:p>
            <a:pPr marL="0" lvl="0" indent="0" algn="l" rtl="0">
              <a:spcBef>
                <a:spcPts val="0"/>
              </a:spcBef>
              <a:spcAft>
                <a:spcPts val="0"/>
              </a:spcAft>
              <a:buNone/>
            </a:pPr>
            <a:r>
              <a:rPr lang="en" dirty="0">
                <a:solidFill>
                  <a:schemeClr val="dk1"/>
                </a:solidFill>
                <a:latin typeface="Fira Code"/>
                <a:ea typeface="Fira Code"/>
                <a:cs typeface="Fira Code"/>
                <a:sym typeface="Fira Code"/>
              </a:rPr>
              <a:t>Precrimped </a:t>
            </a:r>
            <a:r>
              <a:rPr lang="en" dirty="0">
                <a:latin typeface="Fira Code"/>
                <a:ea typeface="Fira Code"/>
                <a:cs typeface="Fira Code"/>
                <a:sym typeface="Fira Code"/>
              </a:rPr>
              <a:t>VHR </a:t>
            </a:r>
            <a:r>
              <a:rPr lang="en" dirty="0">
                <a:solidFill>
                  <a:schemeClr val="dk1"/>
                </a:solidFill>
                <a:latin typeface="Fira Code"/>
                <a:ea typeface="Fira Code"/>
                <a:cs typeface="Fira Code"/>
                <a:sym typeface="Fira Code"/>
              </a:rPr>
              <a:t>16 AWG</a:t>
            </a:r>
            <a:endParaRPr sz="1400" dirty="0">
              <a:latin typeface="Fira Code"/>
              <a:ea typeface="Fira Code"/>
              <a:cs typeface="Fira Code"/>
              <a:sym typeface="Fira Code"/>
            </a:endParaRPr>
          </a:p>
        </p:txBody>
      </p:sp>
      <p:pic>
        <p:nvPicPr>
          <p:cNvPr id="183" name="Google Shape;183;p23"/>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246770" y="4358964"/>
            <a:ext cx="686026" cy="686026"/>
          </a:xfrm>
          <a:prstGeom prst="rect">
            <a:avLst/>
          </a:prstGeom>
          <a:noFill/>
          <a:ln>
            <a:noFill/>
          </a:ln>
        </p:spPr>
      </p:pic>
      <p:sp>
        <p:nvSpPr>
          <p:cNvPr id="184" name="Google Shape;184;p23"/>
          <p:cNvSpPr txBox="1"/>
          <p:nvPr/>
        </p:nvSpPr>
        <p:spPr>
          <a:xfrm>
            <a:off x="4130525" y="4246125"/>
            <a:ext cx="2351700" cy="974700"/>
          </a:xfrm>
          <a:prstGeom prst="rect">
            <a:avLst/>
          </a:prstGeom>
          <a:solidFill>
            <a:srgbClr val="B4A7D6"/>
          </a:solidFill>
          <a:ln>
            <a:noFill/>
          </a:ln>
        </p:spPr>
        <p:txBody>
          <a:bodyPr spcFirstLastPara="1" wrap="square" lIns="162525" tIns="162525" rIns="162525" bIns="162525" anchor="t" anchorCtr="0">
            <a:spAutoFit/>
          </a:bodyPr>
          <a:lstStyle/>
          <a:p>
            <a:pPr marL="0" lvl="0" indent="0" algn="l" rtl="0">
              <a:spcBef>
                <a:spcPts val="0"/>
              </a:spcBef>
              <a:spcAft>
                <a:spcPts val="0"/>
              </a:spcAft>
              <a:buNone/>
            </a:pPr>
            <a:r>
              <a:rPr lang="en">
                <a:latin typeface="Fira Code"/>
                <a:ea typeface="Fira Code"/>
                <a:cs typeface="Fira Code"/>
                <a:sym typeface="Fira Code"/>
              </a:rPr>
              <a:t>(N) Blue 18 AWG</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(L) Brown 18 AWG</a:t>
            </a:r>
            <a:endParaRPr>
              <a:latin typeface="Fira Code"/>
              <a:ea typeface="Fira Code"/>
              <a:cs typeface="Fira Code"/>
              <a:sym typeface="Fira Code"/>
            </a:endParaRPr>
          </a:p>
          <a:p>
            <a:pPr marL="0" lvl="0" indent="0" algn="l" rtl="0">
              <a:spcBef>
                <a:spcPts val="0"/>
              </a:spcBef>
              <a:spcAft>
                <a:spcPts val="0"/>
              </a:spcAft>
              <a:buClr>
                <a:schemeClr val="dk1"/>
              </a:buClr>
              <a:buSzPts val="1100"/>
              <a:buFont typeface="Arial"/>
              <a:buNone/>
            </a:pPr>
            <a:r>
              <a:rPr lang="en" b="1">
                <a:solidFill>
                  <a:schemeClr val="dk1"/>
                </a:solidFill>
                <a:latin typeface="Fira Code"/>
                <a:ea typeface="Fira Code"/>
                <a:cs typeface="Fira Code"/>
                <a:sym typeface="Fira Code"/>
              </a:rPr>
              <a:t>Mains voltage</a:t>
            </a:r>
            <a:endParaRPr b="1">
              <a:latin typeface="Fira Code"/>
              <a:ea typeface="Fira Code"/>
              <a:cs typeface="Fira Code"/>
              <a:sym typeface="Fira Code"/>
            </a:endParaRPr>
          </a:p>
        </p:txBody>
      </p:sp>
      <p:sp>
        <p:nvSpPr>
          <p:cNvPr id="185" name="Google Shape;185;p23"/>
          <p:cNvSpPr txBox="1"/>
          <p:nvPr/>
        </p:nvSpPr>
        <p:spPr>
          <a:xfrm>
            <a:off x="1696225" y="1081275"/>
            <a:ext cx="564900" cy="3612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N</a:t>
            </a:r>
            <a:endParaRPr>
              <a:solidFill>
                <a:schemeClr val="dk1"/>
              </a:solidFill>
              <a:latin typeface="Consolas"/>
              <a:ea typeface="Consolas"/>
              <a:cs typeface="Consolas"/>
              <a:sym typeface="Consolas"/>
            </a:endParaRPr>
          </a:p>
        </p:txBody>
      </p:sp>
      <p:sp>
        <p:nvSpPr>
          <p:cNvPr id="186" name="Google Shape;186;p23"/>
          <p:cNvSpPr txBox="1"/>
          <p:nvPr/>
        </p:nvSpPr>
        <p:spPr>
          <a:xfrm>
            <a:off x="1907750" y="2525775"/>
            <a:ext cx="564900" cy="3612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L</a:t>
            </a:r>
            <a:endParaRPr>
              <a:solidFill>
                <a:schemeClr val="dk1"/>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205</a:t>
            </a:r>
            <a:r>
              <a:rPr lang="en"/>
              <a:t> wire harness assy, 12V</a:t>
            </a:r>
            <a:endParaRPr/>
          </a:p>
        </p:txBody>
      </p:sp>
      <p:pic>
        <p:nvPicPr>
          <p:cNvPr id="192" name="Google Shape;192;p24"/>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8839200" cy="1675765"/>
          </a:xfrm>
          <a:prstGeom prst="rect">
            <a:avLst/>
          </a:prstGeom>
          <a:noFill/>
          <a:ln>
            <a:noFill/>
          </a:ln>
        </p:spPr>
      </p:pic>
      <p:pic>
        <p:nvPicPr>
          <p:cNvPr id="193" name="Google Shape;193;p24"/>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7271000" y="3079575"/>
            <a:ext cx="1561300" cy="1074524"/>
          </a:xfrm>
          <a:prstGeom prst="rect">
            <a:avLst/>
          </a:prstGeom>
          <a:noFill/>
          <a:ln>
            <a:noFill/>
          </a:ln>
        </p:spPr>
      </p:pic>
      <p:sp>
        <p:nvSpPr>
          <p:cNvPr id="194" name="Google Shape;194;p24"/>
          <p:cNvSpPr txBox="1"/>
          <p:nvPr/>
        </p:nvSpPr>
        <p:spPr>
          <a:xfrm>
            <a:off x="576325" y="15007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104</a:t>
            </a:r>
            <a:endParaRPr>
              <a:solidFill>
                <a:schemeClr val="dk1"/>
              </a:solidFill>
              <a:latin typeface="Consolas"/>
              <a:ea typeface="Consolas"/>
              <a:cs typeface="Consolas"/>
              <a:sym typeface="Consolas"/>
            </a:endParaRPr>
          </a:p>
        </p:txBody>
      </p:sp>
      <p:sp>
        <p:nvSpPr>
          <p:cNvPr id="195" name="Google Shape;195;p24"/>
          <p:cNvSpPr txBox="1"/>
          <p:nvPr/>
        </p:nvSpPr>
        <p:spPr>
          <a:xfrm>
            <a:off x="5381175" y="11996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196" name="Google Shape;196;p24"/>
          <p:cNvSpPr txBox="1"/>
          <p:nvPr/>
        </p:nvSpPr>
        <p:spPr>
          <a:xfrm>
            <a:off x="7609350" y="17330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102</a:t>
            </a:r>
            <a:endParaRPr>
              <a:solidFill>
                <a:schemeClr val="dk1"/>
              </a:solidFill>
              <a:latin typeface="Consolas"/>
              <a:ea typeface="Consolas"/>
              <a:cs typeface="Consolas"/>
              <a:sym typeface="Consolas"/>
            </a:endParaRPr>
          </a:p>
        </p:txBody>
      </p:sp>
      <p:sp>
        <p:nvSpPr>
          <p:cNvPr id="197" name="Google Shape;197;p24"/>
          <p:cNvSpPr txBox="1"/>
          <p:nvPr/>
        </p:nvSpPr>
        <p:spPr>
          <a:xfrm>
            <a:off x="1149550" y="3341563"/>
            <a:ext cx="22782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A0956-ND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M3.5 16-22 AWG ring</a:t>
            </a:r>
            <a:endParaRPr>
              <a:latin typeface="Fira Code"/>
              <a:ea typeface="Fira Code"/>
              <a:cs typeface="Fira Code"/>
              <a:sym typeface="Fira Code"/>
            </a:endParaRPr>
          </a:p>
        </p:txBody>
      </p:sp>
      <p:grpSp>
        <p:nvGrpSpPr>
          <p:cNvPr id="198" name="Google Shape;198;p24"/>
          <p:cNvGrpSpPr/>
          <p:nvPr/>
        </p:nvGrpSpPr>
        <p:grpSpPr>
          <a:xfrm>
            <a:off x="256175" y="3276513"/>
            <a:ext cx="931450" cy="652124"/>
            <a:chOff x="3824500" y="7648500"/>
            <a:chExt cx="931450" cy="652124"/>
          </a:xfrm>
        </p:grpSpPr>
        <p:pic>
          <p:nvPicPr>
            <p:cNvPr id="199" name="Google Shape;199;p24"/>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3824500" y="7724700"/>
              <a:ext cx="575925" cy="575925"/>
            </a:xfrm>
            <a:prstGeom prst="rect">
              <a:avLst/>
            </a:prstGeom>
            <a:noFill/>
            <a:ln>
              <a:noFill/>
            </a:ln>
          </p:spPr>
        </p:pic>
        <p:sp>
          <p:nvSpPr>
            <p:cNvPr id="200" name="Google Shape;200;p24"/>
            <p:cNvSpPr txBox="1"/>
            <p:nvPr/>
          </p:nvSpPr>
          <p:spPr>
            <a:xfrm>
              <a:off x="4017050" y="7648500"/>
              <a:ext cx="7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M3.5</a:t>
              </a:r>
              <a:endParaRPr>
                <a:latin typeface="Fira Code"/>
                <a:ea typeface="Fira Code"/>
                <a:cs typeface="Fira Code"/>
                <a:sym typeface="Fira Code"/>
              </a:endParaRPr>
            </a:p>
          </p:txBody>
        </p:sp>
      </p:grpSp>
      <p:sp>
        <p:nvSpPr>
          <p:cNvPr id="201" name="Google Shape;201;p24"/>
          <p:cNvSpPr txBox="1"/>
          <p:nvPr/>
        </p:nvSpPr>
        <p:spPr>
          <a:xfrm>
            <a:off x="4720450" y="3276525"/>
            <a:ext cx="2260800" cy="1333500"/>
          </a:xfrm>
          <a:prstGeom prst="rect">
            <a:avLst/>
          </a:prstGeom>
          <a:solidFill>
            <a:srgbClr val="B6D7A8"/>
          </a:solidFill>
          <a:ln>
            <a:noFill/>
          </a:ln>
        </p:spPr>
        <p:txBody>
          <a:bodyPr spcFirstLastPara="1" wrap="square" lIns="162525" tIns="162525" rIns="162525" bIns="162525" anchor="t" anchorCtr="0">
            <a:noAutofit/>
          </a:bodyPr>
          <a:lstStyle/>
          <a:p>
            <a:pPr marL="0" lvl="0" indent="0" algn="l" rtl="0">
              <a:spcBef>
                <a:spcPts val="0"/>
              </a:spcBef>
              <a:spcAft>
                <a:spcPts val="0"/>
              </a:spcAft>
              <a:buNone/>
            </a:pPr>
            <a:r>
              <a:rPr lang="en" dirty="0">
                <a:latin typeface="Fira Code"/>
                <a:ea typeface="Fira Code"/>
                <a:cs typeface="Fira Code"/>
                <a:sym typeface="Fira Code"/>
              </a:rPr>
              <a:t>A31120-ND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A19270-ND (cover)</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MTA-100 2 pin</a:t>
            </a:r>
            <a:endParaRPr dirty="0">
              <a:latin typeface="Fira Code"/>
              <a:ea typeface="Fira Code"/>
              <a:cs typeface="Fira Code"/>
              <a:sym typeface="Fira Code"/>
            </a:endParaRPr>
          </a:p>
          <a:p>
            <a:pPr marL="0" lvl="0" indent="0" algn="l" rtl="0">
              <a:spcBef>
                <a:spcPts val="0"/>
              </a:spcBef>
              <a:spcAft>
                <a:spcPts val="0"/>
              </a:spcAft>
              <a:buNone/>
            </a:pP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22 AWG</a:t>
            </a:r>
            <a:endParaRPr dirty="0">
              <a:latin typeface="Fira Code"/>
              <a:ea typeface="Fira Code"/>
              <a:cs typeface="Fira Code"/>
              <a:sym typeface="Fira Code"/>
            </a:endParaRPr>
          </a:p>
        </p:txBody>
      </p:sp>
      <p:pic>
        <p:nvPicPr>
          <p:cNvPr id="202" name="Google Shape;202;p24"/>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4068350" y="3323325"/>
            <a:ext cx="652099" cy="652099"/>
          </a:xfrm>
          <a:prstGeom prst="rect">
            <a:avLst/>
          </a:prstGeom>
          <a:noFill/>
          <a:ln>
            <a:noFill/>
          </a:ln>
        </p:spPr>
      </p:pic>
      <p:sp>
        <p:nvSpPr>
          <p:cNvPr id="203" name="Google Shape;203;p24"/>
          <p:cNvSpPr txBox="1"/>
          <p:nvPr/>
        </p:nvSpPr>
        <p:spPr>
          <a:xfrm>
            <a:off x="1112800" y="4359250"/>
            <a:ext cx="2351700" cy="543900"/>
          </a:xfrm>
          <a:prstGeom prst="rect">
            <a:avLst/>
          </a:prstGeom>
          <a:solidFill>
            <a:srgbClr val="B4A7D6"/>
          </a:solidFill>
          <a:ln>
            <a:noFill/>
          </a:ln>
        </p:spPr>
        <p:txBody>
          <a:bodyPr spcFirstLastPara="1" wrap="square" lIns="162525" tIns="162525" rIns="162525" bIns="162525" anchor="t" anchorCtr="0">
            <a:spAutoFit/>
          </a:bodyPr>
          <a:lstStyle/>
          <a:p>
            <a:pPr marL="0" lvl="0" indent="0" algn="l" rtl="0">
              <a:spcBef>
                <a:spcPts val="0"/>
              </a:spcBef>
              <a:spcAft>
                <a:spcPts val="0"/>
              </a:spcAft>
              <a:buNone/>
            </a:pPr>
            <a:r>
              <a:rPr lang="en">
                <a:latin typeface="Fira Code"/>
                <a:ea typeface="Fira Code"/>
                <a:cs typeface="Fira Code"/>
                <a:sym typeface="Fira Code"/>
              </a:rPr>
              <a:t>2C wire, 22 AWG</a:t>
            </a:r>
            <a:endParaRPr>
              <a:latin typeface="Fira Code"/>
              <a:ea typeface="Fira Code"/>
              <a:cs typeface="Fira Code"/>
              <a:sym typeface="Fira Cod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206</a:t>
            </a:r>
            <a:r>
              <a:rPr lang="en"/>
              <a:t> wire harness assy, 48V</a:t>
            </a:r>
            <a:endParaRPr/>
          </a:p>
        </p:txBody>
      </p:sp>
      <p:pic>
        <p:nvPicPr>
          <p:cNvPr id="209" name="Google Shape;209;p25"/>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98550" y="1201725"/>
            <a:ext cx="7104046" cy="1828038"/>
          </a:xfrm>
          <a:prstGeom prst="rect">
            <a:avLst/>
          </a:prstGeom>
          <a:noFill/>
          <a:ln>
            <a:noFill/>
          </a:ln>
        </p:spPr>
      </p:pic>
      <p:pic>
        <p:nvPicPr>
          <p:cNvPr id="210" name="Google Shape;210;p25"/>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2021358" y="3219225"/>
            <a:ext cx="1100418" cy="1014725"/>
          </a:xfrm>
          <a:prstGeom prst="rect">
            <a:avLst/>
          </a:prstGeom>
          <a:noFill/>
          <a:ln>
            <a:noFill/>
          </a:ln>
        </p:spPr>
      </p:pic>
      <p:pic>
        <p:nvPicPr>
          <p:cNvPr id="211" name="Google Shape;211;p25"/>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3433775" y="3219225"/>
            <a:ext cx="1212541" cy="1014725"/>
          </a:xfrm>
          <a:prstGeom prst="rect">
            <a:avLst/>
          </a:prstGeom>
          <a:noFill/>
          <a:ln>
            <a:noFill/>
          </a:ln>
        </p:spPr>
      </p:pic>
      <p:pic>
        <p:nvPicPr>
          <p:cNvPr id="212" name="Google Shape;212;p25"/>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398550" y="3219225"/>
            <a:ext cx="1310799" cy="1014716"/>
          </a:xfrm>
          <a:prstGeom prst="rect">
            <a:avLst/>
          </a:prstGeom>
          <a:noFill/>
          <a:ln>
            <a:noFill/>
          </a:ln>
        </p:spPr>
      </p:pic>
      <p:sp>
        <p:nvSpPr>
          <p:cNvPr id="213" name="Google Shape;213;p25"/>
          <p:cNvSpPr txBox="1"/>
          <p:nvPr/>
        </p:nvSpPr>
        <p:spPr>
          <a:xfrm>
            <a:off x="7355800" y="1767575"/>
            <a:ext cx="150000" cy="153600"/>
          </a:xfrm>
          <a:prstGeom prst="rect">
            <a:avLst/>
          </a:prstGeom>
          <a:solidFill>
            <a:srgbClr val="FFE59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1</a:t>
            </a:r>
            <a:endParaRPr sz="900">
              <a:solidFill>
                <a:schemeClr val="dk1"/>
              </a:solidFill>
              <a:latin typeface="Consolas"/>
              <a:ea typeface="Consolas"/>
              <a:cs typeface="Consolas"/>
              <a:sym typeface="Consolas"/>
            </a:endParaRPr>
          </a:p>
        </p:txBody>
      </p:sp>
      <p:sp>
        <p:nvSpPr>
          <p:cNvPr id="214" name="Google Shape;214;p25"/>
          <p:cNvSpPr txBox="1"/>
          <p:nvPr/>
        </p:nvSpPr>
        <p:spPr>
          <a:xfrm>
            <a:off x="7355800" y="1613975"/>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2</a:t>
            </a:r>
            <a:endParaRPr sz="900">
              <a:solidFill>
                <a:schemeClr val="dk1"/>
              </a:solidFill>
              <a:latin typeface="Consolas"/>
              <a:ea typeface="Consolas"/>
              <a:cs typeface="Consolas"/>
              <a:sym typeface="Consolas"/>
            </a:endParaRPr>
          </a:p>
        </p:txBody>
      </p:sp>
      <p:sp>
        <p:nvSpPr>
          <p:cNvPr id="215" name="Google Shape;215;p25"/>
          <p:cNvSpPr txBox="1"/>
          <p:nvPr/>
        </p:nvSpPr>
        <p:spPr>
          <a:xfrm>
            <a:off x="6400675" y="1875225"/>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3</a:t>
            </a:r>
            <a:endParaRPr sz="900">
              <a:solidFill>
                <a:schemeClr val="dk1"/>
              </a:solidFill>
              <a:latin typeface="Consolas"/>
              <a:ea typeface="Consolas"/>
              <a:cs typeface="Consolas"/>
              <a:sym typeface="Consolas"/>
            </a:endParaRPr>
          </a:p>
        </p:txBody>
      </p:sp>
      <p:sp>
        <p:nvSpPr>
          <p:cNvPr id="216" name="Google Shape;216;p25"/>
          <p:cNvSpPr txBox="1"/>
          <p:nvPr/>
        </p:nvSpPr>
        <p:spPr>
          <a:xfrm>
            <a:off x="5992075" y="2297625"/>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4</a:t>
            </a:r>
            <a:endParaRPr sz="900">
              <a:solidFill>
                <a:schemeClr val="dk1"/>
              </a:solidFill>
              <a:latin typeface="Consolas"/>
              <a:ea typeface="Consolas"/>
              <a:cs typeface="Consolas"/>
              <a:sym typeface="Consolas"/>
            </a:endParaRPr>
          </a:p>
        </p:txBody>
      </p:sp>
      <p:sp>
        <p:nvSpPr>
          <p:cNvPr id="217" name="Google Shape;217;p25"/>
          <p:cNvSpPr txBox="1"/>
          <p:nvPr/>
        </p:nvSpPr>
        <p:spPr>
          <a:xfrm>
            <a:off x="6635825" y="2657350"/>
            <a:ext cx="150000" cy="153600"/>
          </a:xfrm>
          <a:prstGeom prst="rect">
            <a:avLst/>
          </a:prstGeom>
          <a:solidFill>
            <a:srgbClr val="F4CCCC"/>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5</a:t>
            </a:r>
            <a:endParaRPr sz="900">
              <a:solidFill>
                <a:schemeClr val="dk1"/>
              </a:solidFill>
              <a:latin typeface="Consolas"/>
              <a:ea typeface="Consolas"/>
              <a:cs typeface="Consolas"/>
              <a:sym typeface="Consolas"/>
            </a:endParaRPr>
          </a:p>
        </p:txBody>
      </p:sp>
      <p:sp>
        <p:nvSpPr>
          <p:cNvPr id="218" name="Google Shape;218;p25"/>
          <p:cNvSpPr txBox="1"/>
          <p:nvPr/>
        </p:nvSpPr>
        <p:spPr>
          <a:xfrm>
            <a:off x="6400675" y="1721625"/>
            <a:ext cx="150000" cy="153600"/>
          </a:xfrm>
          <a:prstGeom prst="rect">
            <a:avLst/>
          </a:prstGeom>
          <a:solidFill>
            <a:srgbClr val="F4CCCC"/>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6</a:t>
            </a:r>
            <a:endParaRPr sz="900">
              <a:solidFill>
                <a:schemeClr val="dk1"/>
              </a:solidFill>
              <a:latin typeface="Consolas"/>
              <a:ea typeface="Consolas"/>
              <a:cs typeface="Consolas"/>
              <a:sym typeface="Consolas"/>
            </a:endParaRPr>
          </a:p>
        </p:txBody>
      </p:sp>
      <p:sp>
        <p:nvSpPr>
          <p:cNvPr id="219" name="Google Shape;219;p25"/>
          <p:cNvSpPr txBox="1"/>
          <p:nvPr/>
        </p:nvSpPr>
        <p:spPr>
          <a:xfrm>
            <a:off x="429500" y="1615500"/>
            <a:ext cx="150000" cy="153600"/>
          </a:xfrm>
          <a:prstGeom prst="rect">
            <a:avLst/>
          </a:prstGeom>
          <a:solidFill>
            <a:srgbClr val="FFE59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1</a:t>
            </a:r>
            <a:endParaRPr sz="900">
              <a:solidFill>
                <a:schemeClr val="dk1"/>
              </a:solidFill>
              <a:latin typeface="Consolas"/>
              <a:ea typeface="Consolas"/>
              <a:cs typeface="Consolas"/>
              <a:sym typeface="Consolas"/>
            </a:endParaRPr>
          </a:p>
        </p:txBody>
      </p:sp>
      <p:sp>
        <p:nvSpPr>
          <p:cNvPr id="220" name="Google Shape;220;p25"/>
          <p:cNvSpPr txBox="1"/>
          <p:nvPr/>
        </p:nvSpPr>
        <p:spPr>
          <a:xfrm>
            <a:off x="429500" y="1769100"/>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2</a:t>
            </a:r>
            <a:endParaRPr sz="900">
              <a:solidFill>
                <a:schemeClr val="dk1"/>
              </a:solidFill>
              <a:latin typeface="Consolas"/>
              <a:ea typeface="Consolas"/>
              <a:cs typeface="Consolas"/>
              <a:sym typeface="Consolas"/>
            </a:endParaRPr>
          </a:p>
        </p:txBody>
      </p:sp>
      <p:sp>
        <p:nvSpPr>
          <p:cNvPr id="221" name="Google Shape;221;p25"/>
          <p:cNvSpPr txBox="1"/>
          <p:nvPr/>
        </p:nvSpPr>
        <p:spPr>
          <a:xfrm>
            <a:off x="429500" y="1922700"/>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3</a:t>
            </a:r>
            <a:endParaRPr sz="900">
              <a:solidFill>
                <a:schemeClr val="dk1"/>
              </a:solidFill>
              <a:latin typeface="Consolas"/>
              <a:ea typeface="Consolas"/>
              <a:cs typeface="Consolas"/>
              <a:sym typeface="Consolas"/>
            </a:endParaRPr>
          </a:p>
        </p:txBody>
      </p:sp>
      <p:sp>
        <p:nvSpPr>
          <p:cNvPr id="222" name="Google Shape;222;p25"/>
          <p:cNvSpPr txBox="1"/>
          <p:nvPr/>
        </p:nvSpPr>
        <p:spPr>
          <a:xfrm>
            <a:off x="429500" y="2076300"/>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4</a:t>
            </a:r>
            <a:endParaRPr sz="900">
              <a:solidFill>
                <a:schemeClr val="dk1"/>
              </a:solidFill>
              <a:latin typeface="Consolas"/>
              <a:ea typeface="Consolas"/>
              <a:cs typeface="Consolas"/>
              <a:sym typeface="Consolas"/>
            </a:endParaRPr>
          </a:p>
        </p:txBody>
      </p:sp>
      <p:sp>
        <p:nvSpPr>
          <p:cNvPr id="223" name="Google Shape;223;p25"/>
          <p:cNvSpPr txBox="1"/>
          <p:nvPr/>
        </p:nvSpPr>
        <p:spPr>
          <a:xfrm>
            <a:off x="429500" y="2229900"/>
            <a:ext cx="150000" cy="153600"/>
          </a:xfrm>
          <a:prstGeom prst="rect">
            <a:avLst/>
          </a:prstGeom>
          <a:solidFill>
            <a:srgbClr val="F4CCCC"/>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5</a:t>
            </a:r>
            <a:endParaRPr sz="900">
              <a:solidFill>
                <a:schemeClr val="dk1"/>
              </a:solidFill>
              <a:latin typeface="Consolas"/>
              <a:ea typeface="Consolas"/>
              <a:cs typeface="Consolas"/>
              <a:sym typeface="Consolas"/>
            </a:endParaRPr>
          </a:p>
        </p:txBody>
      </p:sp>
      <p:sp>
        <p:nvSpPr>
          <p:cNvPr id="224" name="Google Shape;224;p25"/>
          <p:cNvSpPr txBox="1"/>
          <p:nvPr/>
        </p:nvSpPr>
        <p:spPr>
          <a:xfrm>
            <a:off x="429500" y="2383500"/>
            <a:ext cx="150000" cy="153600"/>
          </a:xfrm>
          <a:prstGeom prst="rect">
            <a:avLst/>
          </a:prstGeom>
          <a:solidFill>
            <a:srgbClr val="F4CCCC"/>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6</a:t>
            </a:r>
            <a:endParaRPr sz="900">
              <a:solidFill>
                <a:schemeClr val="dk1"/>
              </a:solidFill>
              <a:latin typeface="Consolas"/>
              <a:ea typeface="Consolas"/>
              <a:cs typeface="Consolas"/>
              <a:sym typeface="Consolas"/>
            </a:endParaRPr>
          </a:p>
        </p:txBody>
      </p:sp>
      <p:sp>
        <p:nvSpPr>
          <p:cNvPr id="225" name="Google Shape;225;p25"/>
          <p:cNvSpPr txBox="1"/>
          <p:nvPr/>
        </p:nvSpPr>
        <p:spPr>
          <a:xfrm>
            <a:off x="6400675" y="2182425"/>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26" name="Google Shape;226;p25"/>
          <p:cNvSpPr txBox="1"/>
          <p:nvPr/>
        </p:nvSpPr>
        <p:spPr>
          <a:xfrm>
            <a:off x="6400675" y="2028825"/>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27" name="Google Shape;227;p25"/>
          <p:cNvSpPr txBox="1"/>
          <p:nvPr/>
        </p:nvSpPr>
        <p:spPr>
          <a:xfrm>
            <a:off x="7355800" y="1469450"/>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28" name="Google Shape;228;p25"/>
          <p:cNvSpPr txBox="1"/>
          <p:nvPr/>
        </p:nvSpPr>
        <p:spPr>
          <a:xfrm>
            <a:off x="7355800" y="1315850"/>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29" name="Google Shape;229;p25"/>
          <p:cNvSpPr txBox="1"/>
          <p:nvPr/>
        </p:nvSpPr>
        <p:spPr>
          <a:xfrm>
            <a:off x="7355800" y="1171325"/>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30" name="Google Shape;230;p25"/>
          <p:cNvSpPr txBox="1"/>
          <p:nvPr/>
        </p:nvSpPr>
        <p:spPr>
          <a:xfrm>
            <a:off x="7355800" y="1017725"/>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31" name="Google Shape;231;p25"/>
          <p:cNvSpPr txBox="1"/>
          <p:nvPr/>
        </p:nvSpPr>
        <p:spPr>
          <a:xfrm>
            <a:off x="2348950" y="4028650"/>
            <a:ext cx="150000" cy="153600"/>
          </a:xfrm>
          <a:prstGeom prst="rect">
            <a:avLst/>
          </a:prstGeom>
          <a:solidFill>
            <a:srgbClr val="F4CCCC"/>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6</a:t>
            </a:r>
            <a:endParaRPr sz="900">
              <a:solidFill>
                <a:schemeClr val="dk1"/>
              </a:solidFill>
              <a:latin typeface="Consolas"/>
              <a:ea typeface="Consolas"/>
              <a:cs typeface="Consolas"/>
              <a:sym typeface="Consolas"/>
            </a:endParaRPr>
          </a:p>
        </p:txBody>
      </p:sp>
      <p:sp>
        <p:nvSpPr>
          <p:cNvPr id="232" name="Google Shape;232;p25"/>
          <p:cNvSpPr txBox="1"/>
          <p:nvPr/>
        </p:nvSpPr>
        <p:spPr>
          <a:xfrm>
            <a:off x="2578850" y="4028650"/>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3</a:t>
            </a:r>
            <a:endParaRPr sz="900">
              <a:solidFill>
                <a:schemeClr val="dk1"/>
              </a:solidFill>
              <a:latin typeface="Consolas"/>
              <a:ea typeface="Consolas"/>
              <a:cs typeface="Consolas"/>
              <a:sym typeface="Consolas"/>
            </a:endParaRPr>
          </a:p>
        </p:txBody>
      </p:sp>
      <p:sp>
        <p:nvSpPr>
          <p:cNvPr id="233" name="Google Shape;233;p25"/>
          <p:cNvSpPr txBox="1"/>
          <p:nvPr/>
        </p:nvSpPr>
        <p:spPr>
          <a:xfrm>
            <a:off x="4368225" y="4028650"/>
            <a:ext cx="150000" cy="153600"/>
          </a:xfrm>
          <a:prstGeom prst="rect">
            <a:avLst/>
          </a:prstGeom>
          <a:solidFill>
            <a:srgbClr val="FFE59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1</a:t>
            </a:r>
            <a:endParaRPr sz="900">
              <a:solidFill>
                <a:schemeClr val="dk1"/>
              </a:solidFill>
              <a:latin typeface="Consolas"/>
              <a:ea typeface="Consolas"/>
              <a:cs typeface="Consolas"/>
              <a:sym typeface="Consolas"/>
            </a:endParaRPr>
          </a:p>
        </p:txBody>
      </p:sp>
      <p:sp>
        <p:nvSpPr>
          <p:cNvPr id="234" name="Google Shape;234;p25"/>
          <p:cNvSpPr txBox="1"/>
          <p:nvPr/>
        </p:nvSpPr>
        <p:spPr>
          <a:xfrm>
            <a:off x="4144875" y="4028650"/>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2</a:t>
            </a:r>
            <a:endParaRPr sz="900">
              <a:solidFill>
                <a:schemeClr val="dk1"/>
              </a:solidFill>
              <a:latin typeface="Consolas"/>
              <a:ea typeface="Consolas"/>
              <a:cs typeface="Consolas"/>
              <a:sym typeface="Consolas"/>
            </a:endParaRPr>
          </a:p>
        </p:txBody>
      </p:sp>
      <p:sp>
        <p:nvSpPr>
          <p:cNvPr id="235" name="Google Shape;235;p25"/>
          <p:cNvSpPr txBox="1"/>
          <p:nvPr/>
        </p:nvSpPr>
        <p:spPr>
          <a:xfrm>
            <a:off x="5351250" y="4122275"/>
            <a:ext cx="3444600" cy="5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If same color wires are used:</a:t>
            </a:r>
            <a:endParaRPr/>
          </a:p>
          <a:p>
            <a:pPr marL="0" lvl="0" indent="0" algn="l" rtl="0">
              <a:spcBef>
                <a:spcPts val="0"/>
              </a:spcBef>
              <a:spcAft>
                <a:spcPts val="0"/>
              </a:spcAft>
              <a:buNone/>
            </a:pPr>
            <a:r>
              <a:rPr lang="en"/>
              <a:t>Apply yellow heat shrink to wire 1</a:t>
            </a:r>
            <a:endParaRPr/>
          </a:p>
          <a:p>
            <a:pPr marL="0" lvl="0" indent="0" algn="l" rtl="0">
              <a:spcBef>
                <a:spcPts val="0"/>
              </a:spcBef>
              <a:spcAft>
                <a:spcPts val="0"/>
              </a:spcAft>
              <a:buNone/>
            </a:pPr>
            <a:r>
              <a:rPr lang="en"/>
              <a:t>Apply red heat shrink to wire 6 </a:t>
            </a:r>
            <a:endParaRPr/>
          </a:p>
          <a:p>
            <a:pPr marL="0" lvl="0" indent="0" algn="l" rtl="0">
              <a:spcBef>
                <a:spcPts val="0"/>
              </a:spcBef>
              <a:spcAft>
                <a:spcPts val="0"/>
              </a:spcAft>
              <a:buNone/>
            </a:pPr>
            <a:r>
              <a:rPr lang="en" sz="800"/>
              <a:t>(picture shows on ferrule. Prefer on the wire.)</a:t>
            </a:r>
            <a:endParaRPr sz="800"/>
          </a:p>
        </p:txBody>
      </p:sp>
      <p:sp>
        <p:nvSpPr>
          <p:cNvPr id="236" name="Google Shape;236;p25"/>
          <p:cNvSpPr txBox="1"/>
          <p:nvPr/>
        </p:nvSpPr>
        <p:spPr>
          <a:xfrm>
            <a:off x="730350" y="13656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237" name="Google Shape;237;p25"/>
          <p:cNvSpPr txBox="1"/>
          <p:nvPr/>
        </p:nvSpPr>
        <p:spPr>
          <a:xfrm>
            <a:off x="5128725" y="11082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105</a:t>
            </a:r>
            <a:endParaRPr>
              <a:solidFill>
                <a:schemeClr val="dk1"/>
              </a:solidFill>
              <a:latin typeface="Consolas"/>
              <a:ea typeface="Consolas"/>
              <a:cs typeface="Consolas"/>
              <a:sym typeface="Consolas"/>
            </a:endParaRPr>
          </a:p>
        </p:txBody>
      </p:sp>
      <p:sp>
        <p:nvSpPr>
          <p:cNvPr id="238" name="Google Shape;238;p25"/>
          <p:cNvSpPr txBox="1"/>
          <p:nvPr/>
        </p:nvSpPr>
        <p:spPr>
          <a:xfrm>
            <a:off x="142875" y="4686300"/>
            <a:ext cx="1695600" cy="457200"/>
          </a:xfrm>
          <a:prstGeom prst="rect">
            <a:avLst/>
          </a:prstGeom>
          <a:solidFill>
            <a:srgbClr val="FFE59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See next page</a:t>
            </a:r>
            <a:endParaRPr>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206</a:t>
            </a:r>
            <a:r>
              <a:rPr lang="en"/>
              <a:t> wire harness assy, 48V - wires</a:t>
            </a:r>
            <a:endParaRPr/>
          </a:p>
        </p:txBody>
      </p:sp>
      <p:pic>
        <p:nvPicPr>
          <p:cNvPr id="244" name="Google Shape;244;p26"/>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98550" y="1201725"/>
            <a:ext cx="7104046" cy="1828038"/>
          </a:xfrm>
          <a:prstGeom prst="rect">
            <a:avLst/>
          </a:prstGeom>
          <a:noFill/>
          <a:ln>
            <a:noFill/>
          </a:ln>
        </p:spPr>
      </p:pic>
      <p:sp>
        <p:nvSpPr>
          <p:cNvPr id="245" name="Google Shape;245;p26"/>
          <p:cNvSpPr txBox="1"/>
          <p:nvPr/>
        </p:nvSpPr>
        <p:spPr>
          <a:xfrm>
            <a:off x="1502100" y="3652075"/>
            <a:ext cx="1974300" cy="974700"/>
          </a:xfrm>
          <a:prstGeom prst="rect">
            <a:avLst/>
          </a:prstGeom>
          <a:solidFill>
            <a:srgbClr val="B4A7D6"/>
          </a:solidFill>
          <a:ln>
            <a:noFill/>
          </a:ln>
        </p:spPr>
        <p:txBody>
          <a:bodyPr spcFirstLastPara="1" wrap="square" lIns="162525" tIns="162525" rIns="162525" bIns="162525" anchor="t" anchorCtr="0">
            <a:spAutoFit/>
          </a:bodyPr>
          <a:lstStyle/>
          <a:p>
            <a:pPr marL="0" lvl="0" indent="0" algn="l" rtl="0">
              <a:spcBef>
                <a:spcPts val="0"/>
              </a:spcBef>
              <a:spcAft>
                <a:spcPts val="0"/>
              </a:spcAft>
              <a:buNone/>
            </a:pPr>
            <a:r>
              <a:rPr lang="en" dirty="0">
                <a:latin typeface="Fira Code"/>
                <a:ea typeface="Fira Code"/>
                <a:cs typeface="Fira Code"/>
                <a:sym typeface="Fira Code"/>
              </a:rPr>
              <a:t>Precrimped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455-3083-ND</a:t>
            </a:r>
            <a:endParaRPr dirty="0">
              <a:latin typeface="Fira Code"/>
              <a:ea typeface="Fira Code"/>
              <a:cs typeface="Fira Code"/>
              <a:sym typeface="Fira Code"/>
            </a:endParaRPr>
          </a:p>
          <a:p>
            <a:pPr marL="0" lvl="0" indent="0" algn="l" rtl="0">
              <a:spcBef>
                <a:spcPts val="0"/>
              </a:spcBef>
              <a:spcAft>
                <a:spcPts val="0"/>
              </a:spcAft>
              <a:buClr>
                <a:srgbClr val="000000"/>
              </a:buClr>
              <a:buSzPts val="1100"/>
              <a:buFont typeface="Arial"/>
              <a:buNone/>
            </a:pPr>
            <a:r>
              <a:rPr lang="en" dirty="0">
                <a:latin typeface="Fira Code"/>
                <a:ea typeface="Fira Code"/>
                <a:cs typeface="Fira Code"/>
                <a:sym typeface="Fira Code"/>
              </a:rPr>
              <a:t>PH 24 AWG</a:t>
            </a:r>
            <a:endParaRPr sz="1400" dirty="0">
              <a:latin typeface="Fira Code"/>
              <a:ea typeface="Fira Code"/>
              <a:cs typeface="Fira Code"/>
              <a:sym typeface="Fira Code"/>
            </a:endParaRPr>
          </a:p>
        </p:txBody>
      </p:sp>
      <p:pic>
        <p:nvPicPr>
          <p:cNvPr id="246" name="Google Shape;246;p26"/>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11700" y="3436375"/>
            <a:ext cx="1190400" cy="1190400"/>
          </a:xfrm>
          <a:prstGeom prst="rect">
            <a:avLst/>
          </a:prstGeom>
          <a:noFill/>
          <a:ln>
            <a:noFill/>
          </a:ln>
        </p:spPr>
      </p:pic>
      <p:sp>
        <p:nvSpPr>
          <p:cNvPr id="247" name="Google Shape;247;p26"/>
          <p:cNvSpPr txBox="1"/>
          <p:nvPr/>
        </p:nvSpPr>
        <p:spPr>
          <a:xfrm>
            <a:off x="4114800" y="3831625"/>
            <a:ext cx="3000000" cy="615600"/>
          </a:xfrm>
          <a:prstGeom prst="rect">
            <a:avLst/>
          </a:prstGeom>
          <a:solidFill>
            <a:srgbClr val="B4A7D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Fira Code"/>
                <a:ea typeface="Fira Code"/>
                <a:cs typeface="Fira Code"/>
                <a:sym typeface="Fira Code"/>
              </a:rPr>
              <a:t>(48V+) Red 16 AWG</a:t>
            </a:r>
            <a:endParaRPr>
              <a:solidFill>
                <a:schemeClr val="dk1"/>
              </a:solidFill>
              <a:latin typeface="Fira Code"/>
              <a:ea typeface="Fira Code"/>
              <a:cs typeface="Fira Code"/>
              <a:sym typeface="Fira Code"/>
            </a:endParaRPr>
          </a:p>
          <a:p>
            <a:pPr marL="0" lvl="0" indent="0" algn="l" rtl="0">
              <a:spcBef>
                <a:spcPts val="0"/>
              </a:spcBef>
              <a:spcAft>
                <a:spcPts val="0"/>
              </a:spcAft>
              <a:buNone/>
            </a:pPr>
            <a:r>
              <a:rPr lang="en">
                <a:solidFill>
                  <a:schemeClr val="dk1"/>
                </a:solidFill>
                <a:latin typeface="Fira Code"/>
                <a:ea typeface="Fira Code"/>
                <a:cs typeface="Fira Code"/>
                <a:sym typeface="Fira Code"/>
              </a:rPr>
              <a:t>(48V-) Black 16 AWG</a:t>
            </a:r>
            <a:endParaRPr>
              <a:solidFill>
                <a:schemeClr val="dk1"/>
              </a:solidFill>
              <a:latin typeface="Fira Code"/>
              <a:ea typeface="Fira Code"/>
              <a:cs typeface="Fira Code"/>
              <a:sym typeface="Fira Code"/>
            </a:endParaRPr>
          </a:p>
        </p:txBody>
      </p:sp>
      <p:cxnSp>
        <p:nvCxnSpPr>
          <p:cNvPr id="248" name="Google Shape;248;p26"/>
          <p:cNvCxnSpPr/>
          <p:nvPr/>
        </p:nvCxnSpPr>
        <p:spPr>
          <a:xfrm rot="10800000" flipH="1">
            <a:off x="2838450" y="1647900"/>
            <a:ext cx="1848000" cy="20859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6"/>
          <p:cNvCxnSpPr/>
          <p:nvPr/>
        </p:nvCxnSpPr>
        <p:spPr>
          <a:xfrm rot="10800000" flipH="1">
            <a:off x="3076575" y="1962225"/>
            <a:ext cx="1647900" cy="18192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6"/>
          <p:cNvCxnSpPr/>
          <p:nvPr/>
        </p:nvCxnSpPr>
        <p:spPr>
          <a:xfrm rot="10800000">
            <a:off x="4857675" y="2181375"/>
            <a:ext cx="428700" cy="1771500"/>
          </a:xfrm>
          <a:prstGeom prst="straightConnector1">
            <a:avLst/>
          </a:prstGeom>
          <a:noFill/>
          <a:ln w="9525" cap="flat" cmpd="sng">
            <a:solidFill>
              <a:schemeClr val="dk2"/>
            </a:solidFill>
            <a:prstDash val="solid"/>
            <a:round/>
            <a:headEnd type="none" w="med" len="med"/>
            <a:tailEnd type="triangle" w="med" len="med"/>
          </a:ln>
        </p:spPr>
      </p:cxnSp>
      <p:cxnSp>
        <p:nvCxnSpPr>
          <p:cNvPr id="251" name="Google Shape;251;p26"/>
          <p:cNvCxnSpPr>
            <a:stCxn id="247" idx="0"/>
          </p:cNvCxnSpPr>
          <p:nvPr/>
        </p:nvCxnSpPr>
        <p:spPr>
          <a:xfrm rot="10800000">
            <a:off x="5438700" y="2466925"/>
            <a:ext cx="176100" cy="1364700"/>
          </a:xfrm>
          <a:prstGeom prst="straightConnector1">
            <a:avLst/>
          </a:prstGeom>
          <a:noFill/>
          <a:ln w="9525" cap="flat" cmpd="sng">
            <a:solidFill>
              <a:schemeClr val="dk2"/>
            </a:solidFill>
            <a:prstDash val="solid"/>
            <a:round/>
            <a:headEnd type="none" w="med" len="med"/>
            <a:tailEnd type="triangle" w="med" len="med"/>
          </a:ln>
        </p:spPr>
      </p:cxnSp>
      <p:sp>
        <p:nvSpPr>
          <p:cNvPr id="252" name="Google Shape;252;p26"/>
          <p:cNvSpPr txBox="1"/>
          <p:nvPr/>
        </p:nvSpPr>
        <p:spPr>
          <a:xfrm>
            <a:off x="7568050" y="2920900"/>
            <a:ext cx="14991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Must be twisted</a:t>
            </a:r>
            <a:endParaRPr/>
          </a:p>
          <a:p>
            <a:pPr marL="0" lvl="0" indent="0" algn="l" rtl="0">
              <a:spcBef>
                <a:spcPts val="0"/>
              </a:spcBef>
              <a:spcAft>
                <a:spcPts val="0"/>
              </a:spcAft>
              <a:buNone/>
            </a:pPr>
            <a:r>
              <a:rPr lang="en"/>
              <a:t>Twist before inserting into the screw terminal</a:t>
            </a:r>
            <a:endParaRPr/>
          </a:p>
        </p:txBody>
      </p:sp>
      <p:cxnSp>
        <p:nvCxnSpPr>
          <p:cNvPr id="253" name="Google Shape;253;p26"/>
          <p:cNvCxnSpPr/>
          <p:nvPr/>
        </p:nvCxnSpPr>
        <p:spPr>
          <a:xfrm rot="10800000">
            <a:off x="5791200" y="2009725"/>
            <a:ext cx="2210400" cy="924300"/>
          </a:xfrm>
          <a:prstGeom prst="straightConnector1">
            <a:avLst/>
          </a:prstGeom>
          <a:noFill/>
          <a:ln w="9525" cap="flat" cmpd="sng">
            <a:solidFill>
              <a:schemeClr val="dk2"/>
            </a:solidFill>
            <a:prstDash val="solid"/>
            <a:round/>
            <a:headEnd type="none" w="med" len="med"/>
            <a:tailEnd type="triangle" w="med" len="med"/>
          </a:ln>
        </p:spPr>
      </p:cxnSp>
      <p:sp>
        <p:nvSpPr>
          <p:cNvPr id="254" name="Google Shape;254;p26"/>
          <p:cNvSpPr txBox="1"/>
          <p:nvPr/>
        </p:nvSpPr>
        <p:spPr>
          <a:xfrm>
            <a:off x="142875" y="4686300"/>
            <a:ext cx="1695600" cy="457200"/>
          </a:xfrm>
          <a:prstGeom prst="rect">
            <a:avLst/>
          </a:prstGeom>
          <a:solidFill>
            <a:srgbClr val="FFE59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See next page</a:t>
            </a:r>
            <a:endParaRPr>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206</a:t>
            </a:r>
            <a:r>
              <a:rPr lang="en"/>
              <a:t> wire harness assy, 48V - connectors</a:t>
            </a:r>
            <a:endParaRPr/>
          </a:p>
        </p:txBody>
      </p:sp>
      <p:sp>
        <p:nvSpPr>
          <p:cNvPr id="260" name="Google Shape;260;p27"/>
          <p:cNvSpPr txBox="1"/>
          <p:nvPr/>
        </p:nvSpPr>
        <p:spPr>
          <a:xfrm>
            <a:off x="311700" y="2324700"/>
            <a:ext cx="3231600" cy="2698800"/>
          </a:xfrm>
          <a:prstGeom prst="rect">
            <a:avLst/>
          </a:prstGeom>
          <a:solidFill>
            <a:srgbClr val="B6D7A8"/>
          </a:solidFill>
          <a:ln>
            <a:noFill/>
          </a:ln>
        </p:spPr>
        <p:txBody>
          <a:bodyPr spcFirstLastPara="1" wrap="square" lIns="162525" tIns="162525" rIns="162525" bIns="162525" anchor="t" anchorCtr="0">
            <a:spAutoFit/>
          </a:bodyPr>
          <a:lstStyle/>
          <a:p>
            <a:pPr marL="0" lvl="0" indent="0" algn="l" rtl="0">
              <a:spcBef>
                <a:spcPts val="0"/>
              </a:spcBef>
              <a:spcAft>
                <a:spcPts val="0"/>
              </a:spcAft>
              <a:buClr>
                <a:srgbClr val="000000"/>
              </a:buClr>
              <a:buSzPts val="1100"/>
              <a:buFont typeface="Arial"/>
              <a:buNone/>
            </a:pPr>
            <a:r>
              <a:rPr lang="en" sz="1400" dirty="0">
                <a:latin typeface="Fira Code"/>
                <a:ea typeface="Fira Code"/>
                <a:cs typeface="Fira Code"/>
                <a:sym typeface="Fira Code"/>
              </a:rPr>
              <a:t>732-691363310006-ND</a:t>
            </a:r>
            <a:endParaRPr sz="1400" dirty="0">
              <a:latin typeface="Fira Code"/>
              <a:ea typeface="Fira Code"/>
              <a:cs typeface="Fira Code"/>
              <a:sym typeface="Fira Code"/>
            </a:endParaRPr>
          </a:p>
          <a:p>
            <a:pPr marL="0" lvl="0" indent="0" algn="l" rtl="0">
              <a:spcBef>
                <a:spcPts val="0"/>
              </a:spcBef>
              <a:spcAft>
                <a:spcPts val="0"/>
              </a:spcAft>
              <a:buClr>
                <a:srgbClr val="000000"/>
              </a:buClr>
              <a:buSzPts val="1100"/>
              <a:buFont typeface="Arial"/>
              <a:buNone/>
            </a:pPr>
            <a:r>
              <a:rPr lang="en" i="1" dirty="0">
                <a:solidFill>
                  <a:srgbClr val="000000"/>
                </a:solidFill>
                <a:latin typeface="Fira Code"/>
                <a:ea typeface="Fira Code"/>
                <a:cs typeface="Fira Code"/>
                <a:sym typeface="Fira Code"/>
              </a:rPr>
              <a:t>cheaper alt: 609-3790-ND</a:t>
            </a:r>
            <a:endParaRPr dirty="0">
              <a:latin typeface="Fira Code"/>
              <a:ea typeface="Fira Code"/>
              <a:cs typeface="Fira Code"/>
              <a:sym typeface="Fira Code"/>
            </a:endParaRPr>
          </a:p>
          <a:p>
            <a:pPr marL="0" lvl="0" indent="0" algn="l" rtl="0">
              <a:spcBef>
                <a:spcPts val="0"/>
              </a:spcBef>
              <a:spcAft>
                <a:spcPts val="0"/>
              </a:spcAft>
              <a:buNone/>
            </a:pPr>
            <a:r>
              <a:rPr lang="en" sz="1400" dirty="0">
                <a:latin typeface="Fira Code"/>
                <a:ea typeface="Fira Code"/>
                <a:cs typeface="Fira Code"/>
                <a:sym typeface="Fira Code"/>
              </a:rPr>
              <a:t>Hook on wire side</a:t>
            </a:r>
            <a:endParaRPr sz="1400" dirty="0">
              <a:latin typeface="Fira Code"/>
              <a:ea typeface="Fira Code"/>
              <a:cs typeface="Fira Code"/>
              <a:sym typeface="Fira Code"/>
            </a:endParaRPr>
          </a:p>
          <a:p>
            <a:pPr marL="0" lvl="0" indent="0" algn="l" rtl="0">
              <a:spcBef>
                <a:spcPts val="0"/>
              </a:spcBef>
              <a:spcAft>
                <a:spcPts val="0"/>
              </a:spcAft>
              <a:buClr>
                <a:srgbClr val="000000"/>
              </a:buClr>
              <a:buSzPts val="1100"/>
              <a:buFont typeface="Arial"/>
              <a:buNone/>
            </a:pPr>
            <a:r>
              <a:rPr lang="en" sz="1400" dirty="0">
                <a:latin typeface="Fira Code"/>
                <a:ea typeface="Fira Code"/>
                <a:cs typeface="Fira Code"/>
                <a:sym typeface="Fira Code"/>
              </a:rPr>
              <a:t>28-16 AWG / 0.081-1.31 MM²</a:t>
            </a:r>
            <a:endParaRPr sz="1400" dirty="0">
              <a:latin typeface="Fira Code"/>
              <a:ea typeface="Fira Code"/>
              <a:cs typeface="Fira Code"/>
              <a:sym typeface="Fira Code"/>
            </a:endParaRPr>
          </a:p>
          <a:p>
            <a:pPr marL="0" lvl="0" indent="0" algn="l" rtl="0">
              <a:spcBef>
                <a:spcPts val="0"/>
              </a:spcBef>
              <a:spcAft>
                <a:spcPts val="0"/>
              </a:spcAft>
              <a:buNone/>
            </a:pPr>
            <a:r>
              <a:rPr lang="en" sz="1400" dirty="0">
                <a:latin typeface="Fira Code"/>
                <a:ea typeface="Fira Code"/>
                <a:cs typeface="Fira Code"/>
                <a:sym typeface="Fira Code"/>
              </a:rPr>
              <a:t>TORQUE: 1.7 Lb-In / 0.2 Nm</a:t>
            </a:r>
            <a:endParaRPr dirty="0">
              <a:latin typeface="Fira Code"/>
              <a:ea typeface="Fira Code"/>
              <a:cs typeface="Fira Code"/>
              <a:sym typeface="Fira Code"/>
            </a:endParaRPr>
          </a:p>
          <a:p>
            <a:pPr marL="0" lvl="0" indent="0" algn="l" rtl="0">
              <a:spcBef>
                <a:spcPts val="0"/>
              </a:spcBef>
              <a:spcAft>
                <a:spcPts val="0"/>
              </a:spcAft>
              <a:buNone/>
            </a:pPr>
            <a:endParaRPr dirty="0">
              <a:latin typeface="Fira Code"/>
              <a:ea typeface="Fira Code"/>
              <a:cs typeface="Fira Code"/>
              <a:sym typeface="Fira Code"/>
            </a:endParaRPr>
          </a:p>
          <a:p>
            <a:pPr marL="0" lvl="0" indent="0" algn="l" rtl="0">
              <a:spcBef>
                <a:spcPts val="0"/>
              </a:spcBef>
              <a:spcAft>
                <a:spcPts val="0"/>
              </a:spcAft>
              <a:buNone/>
            </a:pPr>
            <a:r>
              <a:rPr lang="en" dirty="0">
                <a:solidFill>
                  <a:srgbClr val="000000"/>
                </a:solidFill>
                <a:latin typeface="Fira Code"/>
                <a:ea typeface="Fira Code"/>
                <a:cs typeface="Fira Code"/>
                <a:sym typeface="Fira Code"/>
              </a:rPr>
              <a:t>277-2190-ND</a:t>
            </a:r>
            <a:endParaRPr dirty="0">
              <a:solidFill>
                <a:srgbClr val="000000"/>
              </a:solidFill>
              <a:latin typeface="Fira Code"/>
              <a:ea typeface="Fira Code"/>
              <a:cs typeface="Fira Code"/>
              <a:sym typeface="Fira Code"/>
            </a:endParaRPr>
          </a:p>
          <a:p>
            <a:pPr marL="0" lvl="0" indent="0" algn="l" rtl="0">
              <a:spcBef>
                <a:spcPts val="0"/>
              </a:spcBef>
              <a:spcAft>
                <a:spcPts val="0"/>
              </a:spcAft>
              <a:buNone/>
            </a:pPr>
            <a:r>
              <a:rPr lang="en" dirty="0">
                <a:solidFill>
                  <a:srgbClr val="000000"/>
                </a:solidFill>
                <a:latin typeface="Fira Code"/>
                <a:ea typeface="Fira Code"/>
                <a:cs typeface="Fira Code"/>
                <a:sym typeface="Fira Code"/>
              </a:rPr>
              <a:t>16 AWG Ferrule</a:t>
            </a:r>
            <a:endParaRPr dirty="0">
              <a:solidFill>
                <a:srgbClr val="000000"/>
              </a:solidFill>
              <a:latin typeface="Fira Code"/>
              <a:ea typeface="Fira Code"/>
              <a:cs typeface="Fira Code"/>
              <a:sym typeface="Fira Code"/>
            </a:endParaRPr>
          </a:p>
          <a:p>
            <a:pPr marL="0" lvl="0" indent="0" algn="l" rtl="0">
              <a:spcBef>
                <a:spcPts val="0"/>
              </a:spcBef>
              <a:spcAft>
                <a:spcPts val="0"/>
              </a:spcAft>
              <a:buNone/>
            </a:pPr>
            <a:r>
              <a:rPr lang="en" dirty="0">
                <a:solidFill>
                  <a:srgbClr val="000000"/>
                </a:solidFill>
                <a:latin typeface="Fira Code"/>
                <a:ea typeface="Fira Code"/>
                <a:cs typeface="Fira Code"/>
                <a:sym typeface="Fira Code"/>
              </a:rPr>
              <a:t>	</a:t>
            </a:r>
            <a:endParaRPr dirty="0">
              <a:solidFill>
                <a:srgbClr val="000000"/>
              </a:solidFill>
              <a:latin typeface="Fira Code"/>
              <a:ea typeface="Fira Code"/>
              <a:cs typeface="Fira Code"/>
              <a:sym typeface="Fira Code"/>
            </a:endParaRPr>
          </a:p>
          <a:p>
            <a:pPr marL="0" lvl="0" indent="0" algn="l" rtl="0">
              <a:spcBef>
                <a:spcPts val="0"/>
              </a:spcBef>
              <a:spcAft>
                <a:spcPts val="0"/>
              </a:spcAft>
              <a:buNone/>
            </a:pPr>
            <a:r>
              <a:rPr lang="en" dirty="0">
                <a:solidFill>
                  <a:srgbClr val="000000"/>
                </a:solidFill>
                <a:latin typeface="Fira Code"/>
                <a:ea typeface="Fira Code"/>
                <a:cs typeface="Fira Code"/>
                <a:sym typeface="Fira Code"/>
              </a:rPr>
              <a:t>298-10284-ND</a:t>
            </a:r>
            <a:endParaRPr dirty="0">
              <a:solidFill>
                <a:srgbClr val="000000"/>
              </a:solidFill>
              <a:latin typeface="Fira Code"/>
              <a:ea typeface="Fira Code"/>
              <a:cs typeface="Fira Code"/>
              <a:sym typeface="Fira Code"/>
            </a:endParaRPr>
          </a:p>
          <a:p>
            <a:pPr marL="0" lvl="0" indent="0" algn="l" rtl="0">
              <a:spcBef>
                <a:spcPts val="0"/>
              </a:spcBef>
              <a:spcAft>
                <a:spcPts val="0"/>
              </a:spcAft>
              <a:buNone/>
            </a:pPr>
            <a:r>
              <a:rPr lang="en" dirty="0">
                <a:solidFill>
                  <a:srgbClr val="000000"/>
                </a:solidFill>
                <a:latin typeface="Fira Code"/>
                <a:ea typeface="Fira Code"/>
                <a:cs typeface="Fira Code"/>
                <a:sym typeface="Fira Code"/>
              </a:rPr>
              <a:t>24 AWG Ferrule</a:t>
            </a:r>
            <a:endParaRPr dirty="0">
              <a:latin typeface="Fira Code"/>
              <a:ea typeface="Fira Code"/>
              <a:cs typeface="Fira Code"/>
              <a:sym typeface="Fira Code"/>
            </a:endParaRPr>
          </a:p>
        </p:txBody>
      </p:sp>
      <p:pic>
        <p:nvPicPr>
          <p:cNvPr id="261" name="Google Shape;261;p2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426029" y="1117790"/>
            <a:ext cx="1072150" cy="1072150"/>
          </a:xfrm>
          <a:prstGeom prst="rect">
            <a:avLst/>
          </a:prstGeom>
          <a:noFill/>
          <a:ln>
            <a:noFill/>
          </a:ln>
        </p:spPr>
      </p:pic>
      <p:sp>
        <p:nvSpPr>
          <p:cNvPr id="262" name="Google Shape;262;p27"/>
          <p:cNvSpPr txBox="1"/>
          <p:nvPr/>
        </p:nvSpPr>
        <p:spPr>
          <a:xfrm>
            <a:off x="3770563" y="2324700"/>
            <a:ext cx="1784400" cy="759300"/>
          </a:xfrm>
          <a:prstGeom prst="rect">
            <a:avLst/>
          </a:prstGeom>
          <a:solidFill>
            <a:srgbClr val="B6D7A8"/>
          </a:solidFill>
          <a:ln>
            <a:noFill/>
          </a:ln>
        </p:spPr>
        <p:txBody>
          <a:bodyPr spcFirstLastPara="1" wrap="square" lIns="162525" tIns="162525" rIns="162525" bIns="162525" anchor="t" anchorCtr="0">
            <a:noAutofit/>
          </a:bodyPr>
          <a:lstStyle/>
          <a:p>
            <a:pPr marL="0" lvl="0" indent="0" algn="l" rtl="0">
              <a:spcBef>
                <a:spcPts val="0"/>
              </a:spcBef>
              <a:spcAft>
                <a:spcPts val="0"/>
              </a:spcAft>
              <a:buNone/>
            </a:pPr>
            <a:r>
              <a:rPr lang="en" dirty="0">
                <a:latin typeface="Fira Code"/>
                <a:ea typeface="Fira Code"/>
                <a:cs typeface="Fira Code"/>
                <a:sym typeface="Fira Code"/>
              </a:rPr>
              <a:t>455-1162-ND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PH 6 pin</a:t>
            </a:r>
            <a:endParaRPr dirty="0">
              <a:latin typeface="Fira Code"/>
              <a:ea typeface="Fira Code"/>
              <a:cs typeface="Fira Code"/>
              <a:sym typeface="Fira Code"/>
            </a:endParaRPr>
          </a:p>
        </p:txBody>
      </p:sp>
      <p:pic>
        <p:nvPicPr>
          <p:cNvPr id="263" name="Google Shape;263;p27"/>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894534" y="1117800"/>
            <a:ext cx="1072150" cy="1072150"/>
          </a:xfrm>
          <a:prstGeom prst="rect">
            <a:avLst/>
          </a:prstGeom>
          <a:noFill/>
          <a:ln>
            <a:noFill/>
          </a:ln>
        </p:spPr>
      </p:pic>
      <p:sp>
        <p:nvSpPr>
          <p:cNvPr id="264" name="Google Shape;264;p27"/>
          <p:cNvSpPr txBox="1"/>
          <p:nvPr/>
        </p:nvSpPr>
        <p:spPr>
          <a:xfrm>
            <a:off x="6361363" y="2324700"/>
            <a:ext cx="1784400" cy="759300"/>
          </a:xfrm>
          <a:prstGeom prst="rect">
            <a:avLst/>
          </a:prstGeom>
          <a:solidFill>
            <a:srgbClr val="B6D7A8"/>
          </a:solidFill>
          <a:ln>
            <a:noFill/>
          </a:ln>
        </p:spPr>
        <p:txBody>
          <a:bodyPr spcFirstLastPara="1" wrap="square" lIns="162525" tIns="162525" rIns="162525" bIns="162525" anchor="t" anchorCtr="0">
            <a:noAutofit/>
          </a:bodyPr>
          <a:lstStyle/>
          <a:p>
            <a:pPr marL="0" lvl="0" indent="0" algn="l" rtl="0">
              <a:spcBef>
                <a:spcPts val="0"/>
              </a:spcBef>
              <a:spcAft>
                <a:spcPts val="0"/>
              </a:spcAft>
              <a:buNone/>
            </a:pPr>
            <a:r>
              <a:rPr lang="en" dirty="0">
                <a:latin typeface="Fira Code"/>
                <a:ea typeface="Fira Code"/>
                <a:cs typeface="Fira Code"/>
                <a:sym typeface="Fira Code"/>
              </a:rPr>
              <a:t>455-1164-ND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PH 4 pin</a:t>
            </a:r>
            <a:endParaRPr dirty="0">
              <a:latin typeface="Fira Code"/>
              <a:ea typeface="Fira Code"/>
              <a:cs typeface="Fira Code"/>
              <a:sym typeface="Fira Code"/>
            </a:endParaRPr>
          </a:p>
        </p:txBody>
      </p:sp>
      <p:pic>
        <p:nvPicPr>
          <p:cNvPr id="265" name="Google Shape;265;p27"/>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6276775" y="1117800"/>
            <a:ext cx="1072150" cy="1072150"/>
          </a:xfrm>
          <a:prstGeom prst="rect">
            <a:avLst/>
          </a:prstGeom>
          <a:noFill/>
          <a:ln>
            <a:noFill/>
          </a:ln>
        </p:spPr>
      </p:pic>
      <p:sp>
        <p:nvSpPr>
          <p:cNvPr id="266" name="Google Shape;266;p27"/>
          <p:cNvSpPr txBox="1"/>
          <p:nvPr/>
        </p:nvSpPr>
        <p:spPr>
          <a:xfrm>
            <a:off x="6059725" y="40575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277-11117-ND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 16-20 AWG ring</a:t>
            </a:r>
            <a:endParaRPr>
              <a:latin typeface="Fira Code"/>
              <a:ea typeface="Fira Code"/>
              <a:cs typeface="Fira Code"/>
              <a:sym typeface="Fira Code"/>
            </a:endParaRPr>
          </a:p>
        </p:txBody>
      </p:sp>
      <p:grpSp>
        <p:nvGrpSpPr>
          <p:cNvPr id="267" name="Google Shape;267;p27"/>
          <p:cNvGrpSpPr/>
          <p:nvPr/>
        </p:nvGrpSpPr>
        <p:grpSpPr>
          <a:xfrm>
            <a:off x="5353775" y="4077413"/>
            <a:ext cx="652100" cy="575913"/>
            <a:chOff x="371475" y="5011888"/>
            <a:chExt cx="652100" cy="575913"/>
          </a:xfrm>
        </p:grpSpPr>
        <p:pic>
          <p:nvPicPr>
            <p:cNvPr id="268" name="Google Shape;268;p27"/>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269" name="Google Shape;269;p27"/>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207</a:t>
            </a:r>
            <a:r>
              <a:rPr lang="en"/>
              <a:t> wire harness assy, front panel</a:t>
            </a:r>
            <a:endParaRPr/>
          </a:p>
        </p:txBody>
      </p:sp>
      <p:pic>
        <p:nvPicPr>
          <p:cNvPr id="275" name="Google Shape;275;p2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4135323" cy="2178850"/>
          </a:xfrm>
          <a:prstGeom prst="rect">
            <a:avLst/>
          </a:prstGeom>
          <a:noFill/>
          <a:ln>
            <a:noFill/>
          </a:ln>
        </p:spPr>
      </p:pic>
      <p:pic>
        <p:nvPicPr>
          <p:cNvPr id="276" name="Google Shape;276;p28"/>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4440123" y="1170125"/>
            <a:ext cx="4551477" cy="1962743"/>
          </a:xfrm>
          <a:prstGeom prst="rect">
            <a:avLst/>
          </a:prstGeom>
          <a:noFill/>
          <a:ln>
            <a:noFill/>
          </a:ln>
        </p:spPr>
      </p:pic>
      <p:sp>
        <p:nvSpPr>
          <p:cNvPr id="277" name="Google Shape;277;p28"/>
          <p:cNvSpPr txBox="1"/>
          <p:nvPr/>
        </p:nvSpPr>
        <p:spPr>
          <a:xfrm>
            <a:off x="3484175" y="18610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102</a:t>
            </a:r>
            <a:endParaRPr>
              <a:solidFill>
                <a:schemeClr val="dk1"/>
              </a:solidFill>
              <a:latin typeface="Consolas"/>
              <a:ea typeface="Consolas"/>
              <a:cs typeface="Consolas"/>
              <a:sym typeface="Consolas"/>
            </a:endParaRPr>
          </a:p>
        </p:txBody>
      </p:sp>
      <p:sp>
        <p:nvSpPr>
          <p:cNvPr id="278" name="Google Shape;278;p28"/>
          <p:cNvSpPr txBox="1"/>
          <p:nvPr/>
        </p:nvSpPr>
        <p:spPr>
          <a:xfrm>
            <a:off x="311700" y="20789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103</a:t>
            </a:r>
            <a:endParaRPr>
              <a:solidFill>
                <a:schemeClr val="dk1"/>
              </a:solidFill>
              <a:latin typeface="Consolas"/>
              <a:ea typeface="Consolas"/>
              <a:cs typeface="Consolas"/>
              <a:sym typeface="Consolas"/>
            </a:endParaRPr>
          </a:p>
        </p:txBody>
      </p:sp>
      <p:pic>
        <p:nvPicPr>
          <p:cNvPr id="279" name="Google Shape;279;p28"/>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2" y="3682486"/>
            <a:ext cx="738802" cy="738802"/>
          </a:xfrm>
          <a:prstGeom prst="rect">
            <a:avLst/>
          </a:prstGeom>
          <a:noFill/>
          <a:ln>
            <a:noFill/>
          </a:ln>
        </p:spPr>
      </p:pic>
      <p:sp>
        <p:nvSpPr>
          <p:cNvPr id="280" name="Google Shape;280;p28"/>
          <p:cNvSpPr txBox="1"/>
          <p:nvPr/>
        </p:nvSpPr>
        <p:spPr>
          <a:xfrm>
            <a:off x="1035275" y="3501375"/>
            <a:ext cx="3013800" cy="1405800"/>
          </a:xfrm>
          <a:prstGeom prst="rect">
            <a:avLst/>
          </a:prstGeom>
          <a:solidFill>
            <a:srgbClr val="B6D7A8"/>
          </a:solidFill>
          <a:ln>
            <a:noFill/>
          </a:ln>
        </p:spPr>
        <p:txBody>
          <a:bodyPr spcFirstLastPara="1" wrap="square" lIns="162525" tIns="162525" rIns="162525" bIns="162525" anchor="t" anchorCtr="0">
            <a:spAutoFit/>
          </a:bodyPr>
          <a:lstStyle/>
          <a:p>
            <a:pPr marL="0" lvl="0" indent="0" algn="l" rtl="0">
              <a:spcBef>
                <a:spcPts val="0"/>
              </a:spcBef>
              <a:spcAft>
                <a:spcPts val="0"/>
              </a:spcAft>
              <a:buNone/>
            </a:pPr>
            <a:r>
              <a:rPr lang="en" dirty="0">
                <a:latin typeface="Fira Code"/>
                <a:ea typeface="Fira Code"/>
                <a:cs typeface="Fira Code"/>
                <a:sym typeface="Fira Code"/>
              </a:rPr>
              <a:t>A31121-ND</a:t>
            </a:r>
            <a:endParaRPr sz="1400" dirty="0">
              <a:latin typeface="Fira Code"/>
              <a:ea typeface="Fira Code"/>
              <a:cs typeface="Fira Code"/>
              <a:sym typeface="Fira Code"/>
            </a:endParaRPr>
          </a:p>
          <a:p>
            <a:pPr marL="0" lvl="0" indent="0" algn="l" rtl="0">
              <a:spcBef>
                <a:spcPts val="0"/>
              </a:spcBef>
              <a:spcAft>
                <a:spcPts val="0"/>
              </a:spcAft>
              <a:buNone/>
            </a:pPr>
            <a:r>
              <a:rPr lang="en" sz="1400" dirty="0">
                <a:latin typeface="Fira Code"/>
                <a:ea typeface="Fira Code"/>
                <a:cs typeface="Fira Code"/>
                <a:sym typeface="Fira Code"/>
              </a:rPr>
              <a:t>A19271-ND (cover)</a:t>
            </a:r>
            <a:endParaRPr sz="1400" dirty="0">
              <a:latin typeface="Fira Code"/>
              <a:ea typeface="Fira Code"/>
              <a:cs typeface="Fira Code"/>
              <a:sym typeface="Fira Code"/>
            </a:endParaRPr>
          </a:p>
          <a:p>
            <a:pPr marL="0" lvl="0" indent="0" algn="l" rtl="0">
              <a:spcBef>
                <a:spcPts val="0"/>
              </a:spcBef>
              <a:spcAft>
                <a:spcPts val="0"/>
              </a:spcAft>
              <a:buNone/>
            </a:pPr>
            <a:endParaRPr sz="1400" dirty="0">
              <a:latin typeface="Fira Code"/>
              <a:ea typeface="Fira Code"/>
              <a:cs typeface="Fira Code"/>
              <a:sym typeface="Fira Code"/>
            </a:endParaRPr>
          </a:p>
          <a:p>
            <a:pPr marL="0" lvl="0" indent="0" algn="l" rtl="0">
              <a:spcBef>
                <a:spcPts val="0"/>
              </a:spcBef>
              <a:spcAft>
                <a:spcPts val="0"/>
              </a:spcAft>
              <a:buNone/>
            </a:pPr>
            <a:r>
              <a:rPr lang="en" sz="1400" dirty="0">
                <a:latin typeface="Fira Code"/>
                <a:ea typeface="Fira Code"/>
                <a:cs typeface="Fira Code"/>
                <a:sym typeface="Fira Code"/>
              </a:rPr>
              <a:t>22 AWG</a:t>
            </a:r>
            <a:endParaRPr sz="1400" dirty="0">
              <a:latin typeface="Fira Code"/>
              <a:ea typeface="Fira Code"/>
              <a:cs typeface="Fira Code"/>
              <a:sym typeface="Fira Code"/>
            </a:endParaRPr>
          </a:p>
          <a:p>
            <a:pPr marL="0" lvl="0" indent="0" algn="l" rtl="0">
              <a:spcBef>
                <a:spcPts val="0"/>
              </a:spcBef>
              <a:spcAft>
                <a:spcPts val="0"/>
              </a:spcAft>
              <a:buNone/>
            </a:pPr>
            <a:endParaRPr sz="1400" dirty="0">
              <a:latin typeface="Fira Code"/>
              <a:ea typeface="Fira Code"/>
              <a:cs typeface="Fira Code"/>
              <a:sym typeface="Fira Code"/>
            </a:endParaRPr>
          </a:p>
        </p:txBody>
      </p:sp>
      <p:sp>
        <p:nvSpPr>
          <p:cNvPr id="281" name="Google Shape;281;p28"/>
          <p:cNvSpPr txBox="1"/>
          <p:nvPr/>
        </p:nvSpPr>
        <p:spPr>
          <a:xfrm>
            <a:off x="4114800" y="3831625"/>
            <a:ext cx="3000000" cy="400200"/>
          </a:xfrm>
          <a:prstGeom prst="rect">
            <a:avLst/>
          </a:prstGeom>
          <a:solidFill>
            <a:srgbClr val="B4A7D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Fira Code"/>
                <a:ea typeface="Fira Code"/>
                <a:cs typeface="Fira Code"/>
                <a:sym typeface="Fira Code"/>
              </a:rPr>
              <a:t>Black, red, white 22 AWG</a:t>
            </a:r>
            <a:endParaRPr>
              <a:solidFill>
                <a:schemeClr val="dk1"/>
              </a:solidFill>
              <a:latin typeface="Fira Code"/>
              <a:ea typeface="Fira Code"/>
              <a:cs typeface="Fira Code"/>
              <a:sym typeface="Fira Cod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Assembly </a:t>
            </a:r>
            <a:r>
              <a:rPr lang="en" dirty="0"/>
              <a:t>I</a:t>
            </a:r>
            <a:r>
              <a:rPr lang="en" dirty="0" smtClean="0"/>
              <a:t>nstructions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Notes</a:t>
            </a:r>
            <a:endParaRPr/>
          </a:p>
        </p:txBody>
      </p:sp>
      <p:sp>
        <p:nvSpPr>
          <p:cNvPr id="313" name="Google Shape;313;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All screws and D-sub screwlocks must be installed with purple threadlocker or have a pre-applied nylon patch.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1. Preparation</a:t>
            </a:r>
            <a:endParaRPr/>
          </a:p>
        </p:txBody>
      </p:sp>
      <p:sp>
        <p:nvSpPr>
          <p:cNvPr id="319" name="Google Shape;31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Assemble all wire harness assemblies</a:t>
            </a:r>
            <a:endParaRPr/>
          </a:p>
          <a:p>
            <a:pPr marL="457200" lvl="0" indent="-342900" algn="l" rtl="0">
              <a:spcBef>
                <a:spcPts val="0"/>
              </a:spcBef>
              <a:spcAft>
                <a:spcPts val="0"/>
              </a:spcAft>
              <a:buSzPts val="1800"/>
              <a:buAutoNum type="arabicPeriod"/>
            </a:pPr>
            <a:r>
              <a:rPr lang="en"/>
              <a:t>Assemble front panel</a:t>
            </a:r>
            <a:endParaRPr/>
          </a:p>
          <a:p>
            <a:pPr marL="457200" lvl="0" indent="-342900" algn="l" rtl="0">
              <a:spcBef>
                <a:spcPts val="0"/>
              </a:spcBef>
              <a:spcAft>
                <a:spcPts val="0"/>
              </a:spcAft>
              <a:buSzPts val="1800"/>
              <a:buAutoNum type="arabicPeriod"/>
            </a:pPr>
            <a:r>
              <a:rPr lang="en"/>
              <a:t>Assemble power entry module with wires</a:t>
            </a:r>
            <a:endParaRPr/>
          </a:p>
          <a:p>
            <a:pPr marL="457200" lvl="0" indent="-342900" algn="l" rtl="0">
              <a:spcBef>
                <a:spcPts val="0"/>
              </a:spcBef>
              <a:spcAft>
                <a:spcPts val="0"/>
              </a:spcAft>
              <a:buSzPts val="1800"/>
              <a:buAutoNum type="arabicPeriod"/>
            </a:pPr>
            <a:r>
              <a:rPr lang="en"/>
              <a:t>Assemble 12V power supply with earth wire and cable guide</a:t>
            </a:r>
            <a:endParaRPr/>
          </a:p>
          <a:p>
            <a:pPr marL="457200" lvl="0" indent="-342900" algn="l" rtl="0">
              <a:spcBef>
                <a:spcPts val="0"/>
              </a:spcBef>
              <a:spcAft>
                <a:spcPts val="0"/>
              </a:spcAft>
              <a:buSzPts val="1800"/>
              <a:buAutoNum type="arabicPeriod"/>
            </a:pPr>
            <a:r>
              <a:rPr lang="en"/>
              <a:t>Attach FPGA to dRAC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74826" y="3121623"/>
            <a:ext cx="7474560" cy="2003677"/>
          </a:xfrm>
          <a:prstGeom prst="rect">
            <a:avLst/>
          </a:prstGeom>
          <a:noFill/>
          <a:ln>
            <a:noFill/>
          </a:ln>
        </p:spPr>
      </p:pic>
      <p:pic>
        <p:nvPicPr>
          <p:cNvPr id="61" name="Google Shape;61;p14"/>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274826" y="1044600"/>
            <a:ext cx="7488200" cy="2003676"/>
          </a:xfrm>
          <a:prstGeom prst="rect">
            <a:avLst/>
          </a:prstGeom>
          <a:noFill/>
          <a:ln>
            <a:noFill/>
          </a:ln>
        </p:spPr>
      </p:pic>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Exterior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1800">
                <a:solidFill>
                  <a:schemeClr val="dk2"/>
                </a:solidFill>
              </a:rPr>
              <a:t>Assemble front panel</a:t>
            </a:r>
            <a:endParaRPr/>
          </a:p>
        </p:txBody>
      </p:sp>
      <p:pic>
        <p:nvPicPr>
          <p:cNvPr id="325" name="Google Shape;325;p33"/>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311700" y="3367625"/>
            <a:ext cx="7032226" cy="1490800"/>
          </a:xfrm>
          <a:prstGeom prst="rect">
            <a:avLst/>
          </a:prstGeom>
          <a:noFill/>
          <a:ln>
            <a:noFill/>
          </a:ln>
        </p:spPr>
      </p:pic>
      <p:pic>
        <p:nvPicPr>
          <p:cNvPr id="326" name="Google Shape;326;p33"/>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11700" y="1658000"/>
            <a:ext cx="2871800" cy="1625975"/>
          </a:xfrm>
          <a:prstGeom prst="rect">
            <a:avLst/>
          </a:prstGeom>
          <a:noFill/>
          <a:ln>
            <a:noFill/>
          </a:ln>
        </p:spPr>
      </p:pic>
      <p:sp>
        <p:nvSpPr>
          <p:cNvPr id="327" name="Google Shape;327;p33"/>
          <p:cNvSpPr txBox="1"/>
          <p:nvPr/>
        </p:nvSpPr>
        <p:spPr>
          <a:xfrm>
            <a:off x="7727125" y="3183325"/>
            <a:ext cx="1259100" cy="18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Plastic nut</a:t>
            </a:r>
            <a:endParaRPr/>
          </a:p>
          <a:p>
            <a:pPr marL="0" lvl="0" indent="0" algn="l" rtl="0">
              <a:spcBef>
                <a:spcPts val="0"/>
              </a:spcBef>
              <a:spcAft>
                <a:spcPts val="0"/>
              </a:spcAft>
              <a:buNone/>
            </a:pPr>
            <a:r>
              <a:rPr lang="en"/>
              <a:t>Lock washer</a:t>
            </a:r>
            <a:endParaRPr/>
          </a:p>
          <a:p>
            <a:pPr marL="0" lvl="0" indent="0" algn="l" rtl="0">
              <a:spcBef>
                <a:spcPts val="0"/>
              </a:spcBef>
              <a:spcAft>
                <a:spcPts val="0"/>
              </a:spcAft>
              <a:buNone/>
            </a:pPr>
            <a:r>
              <a:rPr lang="en">
                <a:solidFill>
                  <a:srgbClr val="CCCCCC"/>
                </a:solidFill>
              </a:rPr>
              <a:t>======</a:t>
            </a:r>
            <a:endParaRPr>
              <a:solidFill>
                <a:srgbClr val="CCCCCC"/>
              </a:solidFill>
            </a:endParaRPr>
          </a:p>
          <a:p>
            <a:pPr marL="0" lvl="0" indent="0" algn="l" rtl="0">
              <a:spcBef>
                <a:spcPts val="0"/>
              </a:spcBef>
              <a:spcAft>
                <a:spcPts val="0"/>
              </a:spcAft>
              <a:buNone/>
            </a:pPr>
            <a:r>
              <a:rPr lang="en">
                <a:solidFill>
                  <a:srgbClr val="CCCCCC"/>
                </a:solidFill>
              </a:rPr>
              <a:t>Panel</a:t>
            </a:r>
            <a:endParaRPr>
              <a:solidFill>
                <a:srgbClr val="CCCCCC"/>
              </a:solidFill>
            </a:endParaRPr>
          </a:p>
          <a:p>
            <a:pPr marL="0" lvl="0" indent="0" algn="l" rtl="0">
              <a:spcBef>
                <a:spcPts val="0"/>
              </a:spcBef>
              <a:spcAft>
                <a:spcPts val="0"/>
              </a:spcAft>
              <a:buNone/>
            </a:pPr>
            <a:r>
              <a:rPr lang="en">
                <a:solidFill>
                  <a:srgbClr val="CCCCCC"/>
                </a:solidFill>
              </a:rPr>
              <a:t>======</a:t>
            </a:r>
            <a:endParaRPr>
              <a:solidFill>
                <a:srgbClr val="CCCCCC"/>
              </a:solidFill>
            </a:endParaRPr>
          </a:p>
          <a:p>
            <a:pPr marL="0" lvl="0" indent="0" algn="l" rtl="0">
              <a:spcBef>
                <a:spcPts val="0"/>
              </a:spcBef>
              <a:spcAft>
                <a:spcPts val="0"/>
              </a:spcAft>
              <a:buNone/>
            </a:pPr>
            <a:r>
              <a:rPr lang="en"/>
              <a:t>Gasket</a:t>
            </a:r>
            <a:endParaRPr/>
          </a:p>
          <a:p>
            <a:pPr marL="0" lvl="0" indent="0" algn="l" rtl="0">
              <a:spcBef>
                <a:spcPts val="0"/>
              </a:spcBef>
              <a:spcAft>
                <a:spcPts val="0"/>
              </a:spcAft>
              <a:buNone/>
            </a:pPr>
            <a:r>
              <a:rPr lang="en"/>
              <a:t>Light pipe</a:t>
            </a:r>
            <a:endParaRPr/>
          </a:p>
        </p:txBody>
      </p:sp>
      <p:cxnSp>
        <p:nvCxnSpPr>
          <p:cNvPr id="328" name="Google Shape;328;p33"/>
          <p:cNvCxnSpPr/>
          <p:nvPr/>
        </p:nvCxnSpPr>
        <p:spPr>
          <a:xfrm flipH="1">
            <a:off x="6153075" y="3379500"/>
            <a:ext cx="1597800" cy="1074900"/>
          </a:xfrm>
          <a:prstGeom prst="straightConnector1">
            <a:avLst/>
          </a:prstGeom>
          <a:noFill/>
          <a:ln w="9525" cap="flat" cmpd="sng">
            <a:solidFill>
              <a:srgbClr val="FF0000"/>
            </a:solidFill>
            <a:prstDash val="solid"/>
            <a:round/>
            <a:headEnd type="none" w="med" len="med"/>
            <a:tailEnd type="none" w="med" len="med"/>
          </a:ln>
        </p:spPr>
      </p:cxnSp>
      <p:cxnSp>
        <p:nvCxnSpPr>
          <p:cNvPr id="329" name="Google Shape;329;p33"/>
          <p:cNvCxnSpPr/>
          <p:nvPr/>
        </p:nvCxnSpPr>
        <p:spPr>
          <a:xfrm flipH="1">
            <a:off x="6206600" y="3611150"/>
            <a:ext cx="1591800" cy="938400"/>
          </a:xfrm>
          <a:prstGeom prst="straightConnector1">
            <a:avLst/>
          </a:prstGeom>
          <a:noFill/>
          <a:ln w="9525" cap="flat" cmpd="sng">
            <a:solidFill>
              <a:srgbClr val="FF0000"/>
            </a:solidFill>
            <a:prstDash val="solid"/>
            <a:round/>
            <a:headEnd type="none" w="med" len="med"/>
            <a:tailEnd type="none" w="med" len="med"/>
          </a:ln>
        </p:spPr>
      </p:cxnSp>
      <p:cxnSp>
        <p:nvCxnSpPr>
          <p:cNvPr id="330" name="Google Shape;330;p33"/>
          <p:cNvCxnSpPr/>
          <p:nvPr/>
        </p:nvCxnSpPr>
        <p:spPr>
          <a:xfrm flipH="1">
            <a:off x="6194775" y="4525800"/>
            <a:ext cx="1585800" cy="124800"/>
          </a:xfrm>
          <a:prstGeom prst="straightConnector1">
            <a:avLst/>
          </a:prstGeom>
          <a:noFill/>
          <a:ln w="9525" cap="flat" cmpd="sng">
            <a:solidFill>
              <a:srgbClr val="FF0000"/>
            </a:solidFill>
            <a:prstDash val="solid"/>
            <a:round/>
            <a:headEnd type="none" w="med" len="med"/>
            <a:tailEnd type="none" w="med" len="med"/>
          </a:ln>
        </p:spPr>
      </p:cxnSp>
      <p:cxnSp>
        <p:nvCxnSpPr>
          <p:cNvPr id="331" name="Google Shape;331;p33"/>
          <p:cNvCxnSpPr/>
          <p:nvPr/>
        </p:nvCxnSpPr>
        <p:spPr>
          <a:xfrm rot="10800000">
            <a:off x="6171025" y="4715750"/>
            <a:ext cx="1645200" cy="12000"/>
          </a:xfrm>
          <a:prstGeom prst="straightConnector1">
            <a:avLst/>
          </a:prstGeom>
          <a:noFill/>
          <a:ln w="9525" cap="flat" cmpd="sng">
            <a:solidFill>
              <a:srgbClr val="FF0000"/>
            </a:solidFill>
            <a:prstDash val="solid"/>
            <a:round/>
            <a:headEnd type="none" w="med" len="med"/>
            <a:tailEnd type="none" w="med" len="med"/>
          </a:ln>
        </p:spPr>
      </p:cxnSp>
      <p:sp>
        <p:nvSpPr>
          <p:cNvPr id="332" name="Google Shape;332;p33"/>
          <p:cNvSpPr txBox="1"/>
          <p:nvPr/>
        </p:nvSpPr>
        <p:spPr>
          <a:xfrm>
            <a:off x="3353875" y="27423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103</a:t>
            </a:r>
            <a:endParaRPr>
              <a:solidFill>
                <a:schemeClr val="dk1"/>
              </a:solidFill>
              <a:latin typeface="Consolas"/>
              <a:ea typeface="Consolas"/>
              <a:cs typeface="Consolas"/>
              <a:sym typeface="Consolas"/>
            </a:endParaRPr>
          </a:p>
        </p:txBody>
      </p:sp>
      <p:cxnSp>
        <p:nvCxnSpPr>
          <p:cNvPr id="333" name="Google Shape;333;p33"/>
          <p:cNvCxnSpPr>
            <a:stCxn id="332" idx="1"/>
          </p:cNvCxnSpPr>
          <p:nvPr/>
        </p:nvCxnSpPr>
        <p:spPr>
          <a:xfrm rot="10800000">
            <a:off x="2833075" y="2803500"/>
            <a:ext cx="520800" cy="119400"/>
          </a:xfrm>
          <a:prstGeom prst="straightConnector1">
            <a:avLst/>
          </a:prstGeom>
          <a:noFill/>
          <a:ln w="9525" cap="flat" cmpd="sng">
            <a:solidFill>
              <a:schemeClr val="dk2"/>
            </a:solidFill>
            <a:prstDash val="solid"/>
            <a:round/>
            <a:headEnd type="none" w="med" len="med"/>
            <a:tailEnd type="none" w="med" len="med"/>
          </a:ln>
        </p:spPr>
      </p:cxnSp>
      <p:sp>
        <p:nvSpPr>
          <p:cNvPr id="334" name="Google Shape;334;p33"/>
          <p:cNvSpPr txBox="1"/>
          <p:nvPr/>
        </p:nvSpPr>
        <p:spPr>
          <a:xfrm>
            <a:off x="631625" y="27423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Consolas"/>
                <a:ea typeface="Consolas"/>
                <a:cs typeface="Consolas"/>
                <a:sym typeface="Consolas"/>
              </a:rPr>
              <a:t>107</a:t>
            </a:r>
            <a:endParaRPr dirty="0">
              <a:solidFill>
                <a:schemeClr val="dk1"/>
              </a:solidFill>
              <a:latin typeface="Consolas"/>
              <a:ea typeface="Consolas"/>
              <a:cs typeface="Consolas"/>
              <a:sym typeface="Consolas"/>
            </a:endParaRPr>
          </a:p>
        </p:txBody>
      </p:sp>
      <p:cxnSp>
        <p:nvCxnSpPr>
          <p:cNvPr id="335" name="Google Shape;335;p33"/>
          <p:cNvCxnSpPr>
            <a:stCxn id="334" idx="3"/>
          </p:cNvCxnSpPr>
          <p:nvPr/>
        </p:nvCxnSpPr>
        <p:spPr>
          <a:xfrm rot="10800000" flipH="1">
            <a:off x="1196525" y="2726100"/>
            <a:ext cx="288300" cy="196800"/>
          </a:xfrm>
          <a:prstGeom prst="straightConnector1">
            <a:avLst/>
          </a:prstGeom>
          <a:noFill/>
          <a:ln w="9525" cap="flat" cmpd="sng">
            <a:solidFill>
              <a:schemeClr val="dk2"/>
            </a:solidFill>
            <a:prstDash val="solid"/>
            <a:round/>
            <a:headEnd type="none" w="med" len="med"/>
            <a:tailEnd type="none" w="med" len="med"/>
          </a:ln>
        </p:spPr>
      </p:cxnSp>
      <p:sp>
        <p:nvSpPr>
          <p:cNvPr id="336" name="Google Shape;336;p33"/>
          <p:cNvSpPr txBox="1"/>
          <p:nvPr/>
        </p:nvSpPr>
        <p:spPr>
          <a:xfrm>
            <a:off x="807775" y="12968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403</a:t>
            </a:r>
            <a:endParaRPr>
              <a:solidFill>
                <a:schemeClr val="dk1"/>
              </a:solidFill>
              <a:latin typeface="Consolas"/>
              <a:ea typeface="Consolas"/>
              <a:cs typeface="Consolas"/>
              <a:sym typeface="Consolas"/>
            </a:endParaRPr>
          </a:p>
        </p:txBody>
      </p:sp>
      <p:cxnSp>
        <p:nvCxnSpPr>
          <p:cNvPr id="337" name="Google Shape;337;p33"/>
          <p:cNvCxnSpPr>
            <a:stCxn id="336" idx="2"/>
          </p:cNvCxnSpPr>
          <p:nvPr/>
        </p:nvCxnSpPr>
        <p:spPr>
          <a:xfrm flipH="1">
            <a:off x="944425" y="1658000"/>
            <a:ext cx="145800" cy="266400"/>
          </a:xfrm>
          <a:prstGeom prst="straightConnector1">
            <a:avLst/>
          </a:prstGeom>
          <a:noFill/>
          <a:ln w="9525" cap="flat" cmpd="sng">
            <a:solidFill>
              <a:schemeClr val="dk2"/>
            </a:solidFill>
            <a:prstDash val="solid"/>
            <a:round/>
            <a:headEnd type="none" w="med" len="med"/>
            <a:tailEnd type="none" w="med" len="med"/>
          </a:ln>
        </p:spPr>
      </p:cxnSp>
      <p:sp>
        <p:nvSpPr>
          <p:cNvPr id="338" name="Google Shape;338;p33"/>
          <p:cNvSpPr txBox="1"/>
          <p:nvPr/>
        </p:nvSpPr>
        <p:spPr>
          <a:xfrm>
            <a:off x="3357825" y="19244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301</a:t>
            </a:r>
            <a:endParaRPr>
              <a:solidFill>
                <a:schemeClr val="dk1"/>
              </a:solidFill>
              <a:latin typeface="Consolas"/>
              <a:ea typeface="Consolas"/>
              <a:cs typeface="Consolas"/>
              <a:sym typeface="Consolas"/>
            </a:endParaRPr>
          </a:p>
        </p:txBody>
      </p:sp>
      <p:cxnSp>
        <p:nvCxnSpPr>
          <p:cNvPr id="339" name="Google Shape;339;p33"/>
          <p:cNvCxnSpPr>
            <a:stCxn id="338" idx="2"/>
          </p:cNvCxnSpPr>
          <p:nvPr/>
        </p:nvCxnSpPr>
        <p:spPr>
          <a:xfrm flipH="1">
            <a:off x="3005175" y="2285600"/>
            <a:ext cx="635100" cy="34710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33"/>
          <p:cNvSpPr txBox="1"/>
          <p:nvPr/>
        </p:nvSpPr>
        <p:spPr>
          <a:xfrm>
            <a:off x="498925" y="4650600"/>
            <a:ext cx="2364000" cy="3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Connector on left side</a:t>
            </a:r>
            <a:endParaRPr/>
          </a:p>
        </p:txBody>
      </p:sp>
      <p:cxnSp>
        <p:nvCxnSpPr>
          <p:cNvPr id="341" name="Google Shape;341;p33"/>
          <p:cNvCxnSpPr/>
          <p:nvPr/>
        </p:nvCxnSpPr>
        <p:spPr>
          <a:xfrm flipH="1">
            <a:off x="728675" y="4127875"/>
            <a:ext cx="67200" cy="628200"/>
          </a:xfrm>
          <a:prstGeom prst="straightConnector1">
            <a:avLst/>
          </a:prstGeom>
          <a:noFill/>
          <a:ln w="9525" cap="flat" cmpd="sng">
            <a:solidFill>
              <a:srgbClr val="FF0000"/>
            </a:solidFill>
            <a:prstDash val="solid"/>
            <a:round/>
            <a:headEnd type="none" w="med" len="med"/>
            <a:tailEnd type="none" w="med" len="med"/>
          </a:ln>
        </p:spPr>
      </p:cxnSp>
      <p:pic>
        <p:nvPicPr>
          <p:cNvPr id="342" name="Google Shape;342;p33"/>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7343926" y="1822447"/>
            <a:ext cx="1398723" cy="1398723"/>
          </a:xfrm>
          <a:prstGeom prst="rect">
            <a:avLst/>
          </a:prstGeom>
          <a:noFill/>
          <a:ln>
            <a:noFill/>
          </a:ln>
        </p:spPr>
      </p:pic>
      <p:sp>
        <p:nvSpPr>
          <p:cNvPr id="343" name="Google Shape;343;p33"/>
          <p:cNvSpPr txBox="1"/>
          <p:nvPr/>
        </p:nvSpPr>
        <p:spPr>
          <a:xfrm>
            <a:off x="3922725" y="1924400"/>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
        <p:nvSpPr>
          <p:cNvPr id="22" name="Google Shape;334;p33"/>
          <p:cNvSpPr txBox="1"/>
          <p:nvPr/>
        </p:nvSpPr>
        <p:spPr>
          <a:xfrm>
            <a:off x="7704449" y="1495392"/>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Consolas"/>
                <a:ea typeface="Consolas"/>
                <a:cs typeface="Consolas"/>
                <a:sym typeface="Consolas"/>
              </a:rPr>
              <a:t>107</a:t>
            </a:r>
            <a:endParaRPr dirty="0">
              <a:solidFill>
                <a:schemeClr val="dk1"/>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1800">
                <a:solidFill>
                  <a:schemeClr val="dk2"/>
                </a:solidFill>
              </a:rPr>
              <a:t>Assemble power entry module with wires</a:t>
            </a:r>
            <a:endParaRPr/>
          </a:p>
        </p:txBody>
      </p:sp>
      <p:pic>
        <p:nvPicPr>
          <p:cNvPr id="349" name="Google Shape;349;p34"/>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57275" y="1161275"/>
            <a:ext cx="4641300" cy="3115075"/>
          </a:xfrm>
          <a:prstGeom prst="rect">
            <a:avLst/>
          </a:prstGeom>
          <a:noFill/>
          <a:ln>
            <a:noFill/>
          </a:ln>
        </p:spPr>
      </p:pic>
      <p:sp>
        <p:nvSpPr>
          <p:cNvPr id="350" name="Google Shape;350;p34"/>
          <p:cNvSpPr txBox="1"/>
          <p:nvPr/>
        </p:nvSpPr>
        <p:spPr>
          <a:xfrm>
            <a:off x="5071250" y="1372925"/>
            <a:ext cx="2555400" cy="26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It is easier to plug in the wires to the power entry module before putting the power entry module in the case.</a:t>
            </a:r>
            <a:endParaRPr/>
          </a:p>
        </p:txBody>
      </p:sp>
      <p:sp>
        <p:nvSpPr>
          <p:cNvPr id="351" name="Google Shape;351;p34"/>
          <p:cNvSpPr txBox="1"/>
          <p:nvPr/>
        </p:nvSpPr>
        <p:spPr>
          <a:xfrm>
            <a:off x="2151913" y="19422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203</a:t>
            </a:r>
            <a:endParaRPr>
              <a:solidFill>
                <a:schemeClr val="dk1"/>
              </a:solidFill>
              <a:latin typeface="Consolas"/>
              <a:ea typeface="Consolas"/>
              <a:cs typeface="Consolas"/>
              <a:sym typeface="Consolas"/>
            </a:endParaRPr>
          </a:p>
        </p:txBody>
      </p:sp>
      <p:sp>
        <p:nvSpPr>
          <p:cNvPr id="352" name="Google Shape;352;p34"/>
          <p:cNvSpPr txBox="1"/>
          <p:nvPr/>
        </p:nvSpPr>
        <p:spPr>
          <a:xfrm>
            <a:off x="2460625" y="111702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204</a:t>
            </a:r>
            <a:endParaRPr>
              <a:solidFill>
                <a:schemeClr val="dk1"/>
              </a:solidFill>
              <a:latin typeface="Consolas"/>
              <a:ea typeface="Consolas"/>
              <a:cs typeface="Consolas"/>
              <a:sym typeface="Consolas"/>
            </a:endParaRPr>
          </a:p>
        </p:txBody>
      </p:sp>
      <p:sp>
        <p:nvSpPr>
          <p:cNvPr id="353" name="Google Shape;353;p34"/>
          <p:cNvSpPr txBox="1"/>
          <p:nvPr/>
        </p:nvSpPr>
        <p:spPr>
          <a:xfrm>
            <a:off x="3933050" y="11170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106</a:t>
            </a:r>
            <a:endParaRPr>
              <a:solidFill>
                <a:schemeClr val="dk1"/>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1800">
                <a:solidFill>
                  <a:schemeClr val="dk2"/>
                </a:solidFill>
              </a:rPr>
              <a:t>Assemble 12V power supply with earth wire and cable guide</a:t>
            </a:r>
            <a:endParaRPr/>
          </a:p>
        </p:txBody>
      </p:sp>
      <p:pic>
        <p:nvPicPr>
          <p:cNvPr id="359" name="Google Shape;359;p35"/>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2857500" y="1143850"/>
            <a:ext cx="1931275" cy="3126824"/>
          </a:xfrm>
          <a:prstGeom prst="rect">
            <a:avLst/>
          </a:prstGeom>
          <a:noFill/>
          <a:ln>
            <a:noFill/>
          </a:ln>
        </p:spPr>
      </p:pic>
      <p:sp>
        <p:nvSpPr>
          <p:cNvPr id="360" name="Google Shape;360;p35"/>
          <p:cNvSpPr txBox="1"/>
          <p:nvPr/>
        </p:nvSpPr>
        <p:spPr>
          <a:xfrm>
            <a:off x="2456125" y="180962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
        <p:nvSpPr>
          <p:cNvPr id="361" name="Google Shape;361;p35"/>
          <p:cNvSpPr txBox="1"/>
          <p:nvPr/>
        </p:nvSpPr>
        <p:spPr>
          <a:xfrm>
            <a:off x="2538575" y="317727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
        <p:nvSpPr>
          <p:cNvPr id="362" name="Google Shape;362;p35"/>
          <p:cNvSpPr txBox="1"/>
          <p:nvPr/>
        </p:nvSpPr>
        <p:spPr>
          <a:xfrm>
            <a:off x="5031825" y="1182425"/>
            <a:ext cx="3540600" cy="3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 the aluminum panel for earth connection. The earth screw terminal is not used.</a:t>
            </a:r>
            <a:endParaRPr/>
          </a:p>
          <a:p>
            <a:pPr marL="0" lvl="0" indent="0" algn="l" rtl="0">
              <a:spcBef>
                <a:spcPts val="0"/>
              </a:spcBef>
              <a:spcAft>
                <a:spcPts val="0"/>
              </a:spcAft>
              <a:buNone/>
            </a:pPr>
            <a:endParaRPr/>
          </a:p>
          <a:p>
            <a:pPr marL="0" lvl="0" indent="0" algn="l" rtl="0">
              <a:spcBef>
                <a:spcPts val="0"/>
              </a:spcBef>
              <a:spcAft>
                <a:spcPts val="0"/>
              </a:spcAft>
              <a:buNone/>
            </a:pPr>
            <a:r>
              <a:rPr lang="en"/>
              <a:t>Attach the earth wire and the wire guide before attaching the power supply to enclosure.</a:t>
            </a:r>
            <a:endParaRPr/>
          </a:p>
        </p:txBody>
      </p:sp>
      <p:sp>
        <p:nvSpPr>
          <p:cNvPr id="363" name="Google Shape;363;p35"/>
          <p:cNvSpPr txBox="1"/>
          <p:nvPr/>
        </p:nvSpPr>
        <p:spPr>
          <a:xfrm>
            <a:off x="2591125" y="21708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301</a:t>
            </a:r>
            <a:endParaRPr>
              <a:solidFill>
                <a:schemeClr val="dk1"/>
              </a:solidFill>
              <a:latin typeface="Consolas"/>
              <a:ea typeface="Consolas"/>
              <a:cs typeface="Consolas"/>
              <a:sym typeface="Consolas"/>
            </a:endParaRPr>
          </a:p>
        </p:txBody>
      </p:sp>
      <p:sp>
        <p:nvSpPr>
          <p:cNvPr id="364" name="Google Shape;364;p35"/>
          <p:cNvSpPr txBox="1"/>
          <p:nvPr/>
        </p:nvSpPr>
        <p:spPr>
          <a:xfrm>
            <a:off x="2857500" y="98415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sp>
        <p:nvSpPr>
          <p:cNvPr id="365" name="Google Shape;365;p35"/>
          <p:cNvSpPr txBox="1"/>
          <p:nvPr/>
        </p:nvSpPr>
        <p:spPr>
          <a:xfrm>
            <a:off x="3118825" y="42706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405</a:t>
            </a:r>
            <a:endParaRPr>
              <a:solidFill>
                <a:schemeClr val="dk1"/>
              </a:solidFill>
              <a:latin typeface="Consolas"/>
              <a:ea typeface="Consolas"/>
              <a:cs typeface="Consolas"/>
              <a:sym typeface="Consolas"/>
            </a:endParaRPr>
          </a:p>
        </p:txBody>
      </p:sp>
      <p:sp>
        <p:nvSpPr>
          <p:cNvPr id="366" name="Google Shape;366;p35"/>
          <p:cNvSpPr txBox="1"/>
          <p:nvPr/>
        </p:nvSpPr>
        <p:spPr>
          <a:xfrm>
            <a:off x="3938975" y="29293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104</a:t>
            </a:r>
            <a:endParaRPr>
              <a:solidFill>
                <a:schemeClr val="dk1"/>
              </a:solidFill>
              <a:latin typeface="Consolas"/>
              <a:ea typeface="Consolas"/>
              <a:cs typeface="Consolas"/>
              <a:sym typeface="Consolas"/>
            </a:endParaRPr>
          </a:p>
        </p:txBody>
      </p:sp>
      <p:cxnSp>
        <p:nvCxnSpPr>
          <p:cNvPr id="367" name="Google Shape;367;p35"/>
          <p:cNvCxnSpPr>
            <a:stCxn id="364" idx="2"/>
          </p:cNvCxnSpPr>
          <p:nvPr/>
        </p:nvCxnSpPr>
        <p:spPr>
          <a:xfrm>
            <a:off x="3139950" y="1345350"/>
            <a:ext cx="227700" cy="192900"/>
          </a:xfrm>
          <a:prstGeom prst="straightConnector1">
            <a:avLst/>
          </a:prstGeom>
          <a:noFill/>
          <a:ln w="9525" cap="flat" cmpd="sng">
            <a:solidFill>
              <a:schemeClr val="dk2"/>
            </a:solidFill>
            <a:prstDash val="solid"/>
            <a:round/>
            <a:headEnd type="none" w="med" len="med"/>
            <a:tailEnd type="none" w="med" len="med"/>
          </a:ln>
        </p:spPr>
      </p:cxnSp>
      <p:cxnSp>
        <p:nvCxnSpPr>
          <p:cNvPr id="368" name="Google Shape;368;p35"/>
          <p:cNvCxnSpPr>
            <a:stCxn id="365" idx="0"/>
          </p:cNvCxnSpPr>
          <p:nvPr/>
        </p:nvCxnSpPr>
        <p:spPr>
          <a:xfrm rot="10800000" flipH="1">
            <a:off x="3401275" y="3919975"/>
            <a:ext cx="144600" cy="350700"/>
          </a:xfrm>
          <a:prstGeom prst="straightConnector1">
            <a:avLst/>
          </a:prstGeom>
          <a:noFill/>
          <a:ln w="9525" cap="flat" cmpd="sng">
            <a:solidFill>
              <a:schemeClr val="dk2"/>
            </a:solidFill>
            <a:prstDash val="solid"/>
            <a:round/>
            <a:headEnd type="none" w="med" len="med"/>
            <a:tailEnd type="none" w="med" len="med"/>
          </a:ln>
        </p:spPr>
      </p:cxnSp>
      <p:cxnSp>
        <p:nvCxnSpPr>
          <p:cNvPr id="369" name="Google Shape;369;p35"/>
          <p:cNvCxnSpPr>
            <a:stCxn id="363" idx="3"/>
          </p:cNvCxnSpPr>
          <p:nvPr/>
        </p:nvCxnSpPr>
        <p:spPr>
          <a:xfrm rot="10800000" flipH="1">
            <a:off x="3156025" y="2108425"/>
            <a:ext cx="199800" cy="243000"/>
          </a:xfrm>
          <a:prstGeom prst="straightConnector1">
            <a:avLst/>
          </a:prstGeom>
          <a:noFill/>
          <a:ln w="9525" cap="flat" cmpd="sng">
            <a:solidFill>
              <a:schemeClr val="dk2"/>
            </a:solidFill>
            <a:prstDash val="solid"/>
            <a:round/>
            <a:headEnd type="none" w="med" len="med"/>
            <a:tailEnd type="none" w="med" len="med"/>
          </a:ln>
        </p:spPr>
      </p:cxnSp>
      <p:pic>
        <p:nvPicPr>
          <p:cNvPr id="370" name="Google Shape;370;p35"/>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11700" y="2532025"/>
            <a:ext cx="1083590" cy="1787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1800">
                <a:solidFill>
                  <a:schemeClr val="dk2"/>
                </a:solidFill>
              </a:rPr>
              <a:t>Attach FPGA to dRAC</a:t>
            </a:r>
            <a:endParaRPr/>
          </a:p>
        </p:txBody>
      </p:sp>
      <p:pic>
        <p:nvPicPr>
          <p:cNvPr id="376" name="Google Shape;376;p36"/>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389350" y="2631150"/>
            <a:ext cx="3054875" cy="1627600"/>
          </a:xfrm>
          <a:prstGeom prst="rect">
            <a:avLst/>
          </a:prstGeom>
          <a:noFill/>
          <a:ln>
            <a:noFill/>
          </a:ln>
        </p:spPr>
      </p:pic>
      <p:sp>
        <p:nvSpPr>
          <p:cNvPr id="377" name="Google Shape;377;p36"/>
          <p:cNvSpPr txBox="1"/>
          <p:nvPr/>
        </p:nvSpPr>
        <p:spPr>
          <a:xfrm>
            <a:off x="421700" y="938425"/>
            <a:ext cx="7614300" cy="572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Record the serial numbers of FPGA and dRAC.</a:t>
            </a:r>
            <a:endParaRPr/>
          </a:p>
          <a:p>
            <a:pPr marL="457200" lvl="0" indent="-317500" algn="l" rtl="0">
              <a:spcBef>
                <a:spcPts val="0"/>
              </a:spcBef>
              <a:spcAft>
                <a:spcPts val="0"/>
              </a:spcAft>
              <a:buSzPts val="1400"/>
              <a:buAutoNum type="arabicPeriod"/>
            </a:pPr>
            <a:r>
              <a:rPr lang="en"/>
              <a:t>Plug </a:t>
            </a:r>
            <a:r>
              <a:rPr lang="en" i="1"/>
              <a:t>102</a:t>
            </a:r>
            <a:r>
              <a:rPr lang="en"/>
              <a:t> FPGA into </a:t>
            </a:r>
            <a:r>
              <a:rPr lang="en" i="1"/>
              <a:t>101</a:t>
            </a:r>
            <a:r>
              <a:rPr lang="en"/>
              <a:t> dRAC in direction below. Check that pins are aligned.</a:t>
            </a:r>
            <a:endParaRPr/>
          </a:p>
          <a:p>
            <a:pPr marL="457200" lvl="0" indent="-317500" algn="l" rtl="0">
              <a:spcBef>
                <a:spcPts val="0"/>
              </a:spcBef>
              <a:spcAft>
                <a:spcPts val="0"/>
              </a:spcAft>
              <a:buSzPts val="1400"/>
              <a:buAutoNum type="arabicPeriod"/>
            </a:pPr>
            <a:r>
              <a:rPr lang="en"/>
              <a:t>Use 8 M3x5 screws and 4 M3x16 standoffs to connect 4 pairs of screw holes. Use thread locker.</a:t>
            </a:r>
            <a:endParaRPr/>
          </a:p>
        </p:txBody>
      </p:sp>
      <p:sp>
        <p:nvSpPr>
          <p:cNvPr id="378" name="Google Shape;378;p36"/>
          <p:cNvSpPr/>
          <p:nvPr/>
        </p:nvSpPr>
        <p:spPr>
          <a:xfrm>
            <a:off x="3640850" y="3118175"/>
            <a:ext cx="291000" cy="867000"/>
          </a:xfrm>
          <a:prstGeom prst="ellipse">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9" name="Google Shape;379;p36"/>
          <p:cNvSpPr/>
          <p:nvPr/>
        </p:nvSpPr>
        <p:spPr>
          <a:xfrm>
            <a:off x="4156575" y="3329975"/>
            <a:ext cx="291000" cy="867000"/>
          </a:xfrm>
          <a:prstGeom prst="ellipse">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 name="Google Shape;380;p36"/>
          <p:cNvSpPr/>
          <p:nvPr/>
        </p:nvSpPr>
        <p:spPr>
          <a:xfrm>
            <a:off x="5301850" y="2930000"/>
            <a:ext cx="291000" cy="867000"/>
          </a:xfrm>
          <a:prstGeom prst="ellipse">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 name="Google Shape;381;p36"/>
          <p:cNvSpPr/>
          <p:nvPr/>
        </p:nvSpPr>
        <p:spPr>
          <a:xfrm>
            <a:off x="5808600" y="3118175"/>
            <a:ext cx="291000" cy="867000"/>
          </a:xfrm>
          <a:prstGeom prst="ellipse">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 name="Google Shape;382;p36"/>
          <p:cNvSpPr txBox="1"/>
          <p:nvPr/>
        </p:nvSpPr>
        <p:spPr>
          <a:xfrm>
            <a:off x="3780625" y="251487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
        <p:nvSpPr>
          <p:cNvPr id="383" name="Google Shape;383;p36"/>
          <p:cNvSpPr txBox="1"/>
          <p:nvPr/>
        </p:nvSpPr>
        <p:spPr>
          <a:xfrm>
            <a:off x="3915625" y="28760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301</a:t>
            </a:r>
            <a:endParaRPr>
              <a:solidFill>
                <a:schemeClr val="dk1"/>
              </a:solidFill>
              <a:latin typeface="Consolas"/>
              <a:ea typeface="Consolas"/>
              <a:cs typeface="Consolas"/>
              <a:sym typeface="Consolas"/>
            </a:endParaRPr>
          </a:p>
        </p:txBody>
      </p:sp>
      <p:sp>
        <p:nvSpPr>
          <p:cNvPr id="384" name="Google Shape;384;p36"/>
          <p:cNvSpPr txBox="1"/>
          <p:nvPr/>
        </p:nvSpPr>
        <p:spPr>
          <a:xfrm>
            <a:off x="6695288" y="33949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308</a:t>
            </a:r>
            <a:endParaRPr>
              <a:solidFill>
                <a:schemeClr val="dk1"/>
              </a:solidFill>
              <a:latin typeface="Consolas"/>
              <a:ea typeface="Consolas"/>
              <a:cs typeface="Consolas"/>
              <a:sym typeface="Consolas"/>
            </a:endParaRPr>
          </a:p>
        </p:txBody>
      </p:sp>
      <p:cxnSp>
        <p:nvCxnSpPr>
          <p:cNvPr id="385" name="Google Shape;385;p36"/>
          <p:cNvCxnSpPr>
            <a:stCxn id="384" idx="1"/>
          </p:cNvCxnSpPr>
          <p:nvPr/>
        </p:nvCxnSpPr>
        <p:spPr>
          <a:xfrm flipH="1">
            <a:off x="5974988" y="3575500"/>
            <a:ext cx="720300" cy="2370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36"/>
          <p:cNvCxnSpPr>
            <a:stCxn id="383" idx="1"/>
          </p:cNvCxnSpPr>
          <p:nvPr/>
        </p:nvCxnSpPr>
        <p:spPr>
          <a:xfrm flipH="1">
            <a:off x="3789325" y="3056675"/>
            <a:ext cx="126300" cy="305100"/>
          </a:xfrm>
          <a:prstGeom prst="straightConnector1">
            <a:avLst/>
          </a:prstGeom>
          <a:noFill/>
          <a:ln w="9525" cap="flat" cmpd="sng">
            <a:solidFill>
              <a:schemeClr val="dk2"/>
            </a:solidFill>
            <a:prstDash val="solid"/>
            <a:round/>
            <a:headEnd type="none" w="med" len="med"/>
            <a:tailEnd type="none" w="med" len="med"/>
          </a:ln>
        </p:spPr>
      </p:cxnSp>
      <p:pic>
        <p:nvPicPr>
          <p:cNvPr id="387" name="Google Shape;387;p36"/>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592700" y="2695125"/>
            <a:ext cx="2501599" cy="1563625"/>
          </a:xfrm>
          <a:prstGeom prst="rect">
            <a:avLst/>
          </a:prstGeom>
          <a:noFill/>
          <a:ln>
            <a:noFill/>
          </a:ln>
        </p:spPr>
      </p:pic>
      <p:sp>
        <p:nvSpPr>
          <p:cNvPr id="388" name="Google Shape;388;p36"/>
          <p:cNvSpPr txBox="1"/>
          <p:nvPr/>
        </p:nvSpPr>
        <p:spPr>
          <a:xfrm>
            <a:off x="2244350" y="31984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389" name="Google Shape;389;p36"/>
          <p:cNvSpPr txBox="1"/>
          <p:nvPr/>
        </p:nvSpPr>
        <p:spPr>
          <a:xfrm>
            <a:off x="920800" y="31608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102</a:t>
            </a:r>
            <a:endParaRPr>
              <a:solidFill>
                <a:schemeClr val="dk1"/>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2: Install dRAC</a:t>
            </a:r>
            <a:endParaRPr/>
          </a:p>
        </p:txBody>
      </p:sp>
      <p:pic>
        <p:nvPicPr>
          <p:cNvPr id="395" name="Google Shape;395;p37"/>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43150" y="1367700"/>
            <a:ext cx="2134926" cy="3058151"/>
          </a:xfrm>
          <a:prstGeom prst="rect">
            <a:avLst/>
          </a:prstGeom>
          <a:noFill/>
          <a:ln>
            <a:noFill/>
          </a:ln>
        </p:spPr>
      </p:pic>
      <p:pic>
        <p:nvPicPr>
          <p:cNvPr id="396" name="Google Shape;396;p37"/>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2351650" y="1367700"/>
            <a:ext cx="2810200" cy="1580426"/>
          </a:xfrm>
          <a:prstGeom prst="rect">
            <a:avLst/>
          </a:prstGeom>
          <a:noFill/>
          <a:ln>
            <a:noFill/>
          </a:ln>
        </p:spPr>
      </p:pic>
      <p:pic>
        <p:nvPicPr>
          <p:cNvPr id="397" name="Google Shape;397;p37"/>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2351646" y="3032300"/>
            <a:ext cx="3928954" cy="1393551"/>
          </a:xfrm>
          <a:prstGeom prst="rect">
            <a:avLst/>
          </a:prstGeom>
          <a:noFill/>
          <a:ln>
            <a:noFill/>
          </a:ln>
        </p:spPr>
      </p:pic>
      <p:sp>
        <p:nvSpPr>
          <p:cNvPr id="398" name="Google Shape;398;p37"/>
          <p:cNvSpPr txBox="1"/>
          <p:nvPr/>
        </p:nvSpPr>
        <p:spPr>
          <a:xfrm>
            <a:off x="6167750" y="726250"/>
            <a:ext cx="2922300" cy="3989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dirty="0"/>
              <a:t>Apply 5 pieces of TIM (thermal interface material) </a:t>
            </a:r>
            <a:r>
              <a:rPr lang="en" i="1" dirty="0"/>
              <a:t>108</a:t>
            </a:r>
            <a:r>
              <a:rPr lang="en" dirty="0"/>
              <a:t> to the ICs on the back side of dRAC. Make sure plastic film on both side of the TIM are removed.</a:t>
            </a:r>
            <a:endParaRPr dirty="0"/>
          </a:p>
          <a:p>
            <a:pPr marL="457200" lvl="0" indent="-317500" algn="l" rtl="0">
              <a:spcBef>
                <a:spcPts val="0"/>
              </a:spcBef>
              <a:spcAft>
                <a:spcPts val="0"/>
              </a:spcAft>
              <a:buSzPts val="1400"/>
              <a:buAutoNum type="arabicPeriod"/>
            </a:pPr>
            <a:r>
              <a:rPr lang="en" dirty="0"/>
              <a:t>Put dRAC in enclosure. Tilt dRAC and let connectors go through the opening in the enclosure first. Make sure the TIM does not fall off in the process. Holding the enclosure vertically may help.</a:t>
            </a:r>
            <a:endParaRPr dirty="0"/>
          </a:p>
          <a:p>
            <a:pPr marL="457200" lvl="0" indent="-317500" algn="l" rtl="0">
              <a:spcBef>
                <a:spcPts val="0"/>
              </a:spcBef>
              <a:spcAft>
                <a:spcPts val="0"/>
              </a:spcAft>
              <a:buSzPts val="1400"/>
              <a:buAutoNum type="arabicPeriod"/>
            </a:pPr>
            <a:r>
              <a:rPr lang="en" dirty="0"/>
              <a:t>Once dRAC is seated and screw holes aligned, peek between dRAC and enclosure to confirm TIM are correctly positioned. </a:t>
            </a:r>
            <a:endParaRPr dirty="0"/>
          </a:p>
        </p:txBody>
      </p:sp>
      <p:sp>
        <p:nvSpPr>
          <p:cNvPr id="399" name="Google Shape;399;p37"/>
          <p:cNvSpPr/>
          <p:nvPr/>
        </p:nvSpPr>
        <p:spPr>
          <a:xfrm>
            <a:off x="304313" y="2199925"/>
            <a:ext cx="1812600" cy="7104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0" name="Google Shape;400;p37"/>
          <p:cNvSpPr/>
          <p:nvPr/>
        </p:nvSpPr>
        <p:spPr>
          <a:xfrm rot="-4633144">
            <a:off x="3165637" y="4408073"/>
            <a:ext cx="783821" cy="21382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1" name="Google Shape;401;p37"/>
          <p:cNvSpPr/>
          <p:nvPr/>
        </p:nvSpPr>
        <p:spPr>
          <a:xfrm rot="-4633144">
            <a:off x="3622837" y="4408073"/>
            <a:ext cx="783821" cy="21382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2" name="Google Shape;402;p37"/>
          <p:cNvSpPr/>
          <p:nvPr/>
        </p:nvSpPr>
        <p:spPr>
          <a:xfrm rot="-4633144">
            <a:off x="4003837" y="4408073"/>
            <a:ext cx="783821" cy="21382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3" name="Google Shape;403;p37"/>
          <p:cNvSpPr/>
          <p:nvPr/>
        </p:nvSpPr>
        <p:spPr>
          <a:xfrm rot="-4633144">
            <a:off x="4461037" y="4408073"/>
            <a:ext cx="783821" cy="21382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4" name="Google Shape;404;p37"/>
          <p:cNvSpPr/>
          <p:nvPr/>
        </p:nvSpPr>
        <p:spPr>
          <a:xfrm rot="-4633144">
            <a:off x="4765837" y="4408073"/>
            <a:ext cx="783821" cy="21382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5" name="Google Shape;405;p37"/>
          <p:cNvSpPr txBox="1"/>
          <p:nvPr/>
        </p:nvSpPr>
        <p:spPr>
          <a:xfrm>
            <a:off x="896125" y="16661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406" name="Google Shape;406;p37"/>
          <p:cNvSpPr txBox="1"/>
          <p:nvPr/>
        </p:nvSpPr>
        <p:spPr>
          <a:xfrm>
            <a:off x="490225" y="30829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Consolas"/>
                <a:ea typeface="Consolas"/>
                <a:cs typeface="Consolas"/>
                <a:sym typeface="Consolas"/>
              </a:rPr>
              <a:t>108</a:t>
            </a:r>
            <a:endParaRPr dirty="0">
              <a:solidFill>
                <a:schemeClr val="dk1"/>
              </a:solidFill>
              <a:latin typeface="Consolas"/>
              <a:ea typeface="Consolas"/>
              <a:cs typeface="Consolas"/>
              <a:sym typeface="Consolas"/>
            </a:endParaRPr>
          </a:p>
        </p:txBody>
      </p:sp>
      <p:cxnSp>
        <p:nvCxnSpPr>
          <p:cNvPr id="407" name="Google Shape;407;p37"/>
          <p:cNvCxnSpPr/>
          <p:nvPr/>
        </p:nvCxnSpPr>
        <p:spPr>
          <a:xfrm rot="10800000">
            <a:off x="593875" y="2512325"/>
            <a:ext cx="178800" cy="570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Step 2: Install dRAC</a:t>
            </a:r>
            <a:endParaRPr/>
          </a:p>
        </p:txBody>
      </p:sp>
      <p:pic>
        <p:nvPicPr>
          <p:cNvPr id="413" name="Google Shape;413;p3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677104" y="1371525"/>
            <a:ext cx="2710149" cy="1920925"/>
          </a:xfrm>
          <a:prstGeom prst="rect">
            <a:avLst/>
          </a:prstGeom>
          <a:noFill/>
          <a:ln>
            <a:noFill/>
          </a:ln>
        </p:spPr>
      </p:pic>
      <p:pic>
        <p:nvPicPr>
          <p:cNvPr id="414" name="Google Shape;414;p38"/>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840983" y="1371525"/>
            <a:ext cx="2710142" cy="1920925"/>
          </a:xfrm>
          <a:prstGeom prst="rect">
            <a:avLst/>
          </a:prstGeom>
          <a:noFill/>
          <a:ln>
            <a:noFill/>
          </a:ln>
        </p:spPr>
      </p:pic>
      <p:sp>
        <p:nvSpPr>
          <p:cNvPr id="415" name="Google Shape;415;p38"/>
          <p:cNvSpPr txBox="1"/>
          <p:nvPr/>
        </p:nvSpPr>
        <p:spPr>
          <a:xfrm>
            <a:off x="311700" y="3569575"/>
            <a:ext cx="5954400" cy="14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Install all screws (M3x5) and earth wire. The one marked in red should go through one end of a </a:t>
            </a:r>
            <a:r>
              <a:rPr lang="en" i="1" dirty="0"/>
              <a:t>201</a:t>
            </a:r>
            <a:r>
              <a:rPr lang="en" dirty="0"/>
              <a:t> earth wire. Install all D sub screwlocks.</a:t>
            </a:r>
            <a:endParaRPr dirty="0"/>
          </a:p>
          <a:p>
            <a:pPr marL="0" lvl="0" indent="0" algn="l" rtl="0">
              <a:spcBef>
                <a:spcPts val="0"/>
              </a:spcBef>
              <a:spcAft>
                <a:spcPts val="0"/>
              </a:spcAft>
              <a:buNone/>
            </a:pPr>
            <a:r>
              <a:rPr lang="en" dirty="0"/>
              <a:t>Avoid excessive stress on the PCB. Consider loosely </a:t>
            </a:r>
            <a:r>
              <a:rPr lang="en" dirty="0" smtClean="0"/>
              <a:t>installing </a:t>
            </a:r>
            <a:r>
              <a:rPr lang="en" dirty="0"/>
              <a:t>all screws and screwlocks before fully </a:t>
            </a:r>
            <a:r>
              <a:rPr lang="en" dirty="0" smtClean="0"/>
              <a:t>tightening</a:t>
            </a:r>
            <a:r>
              <a:rPr lang="en" dirty="0"/>
              <a:t>.</a:t>
            </a:r>
            <a:endParaRPr dirty="0"/>
          </a:p>
          <a:p>
            <a:pPr marL="0" lvl="0" indent="0" algn="l" rtl="0">
              <a:spcBef>
                <a:spcPts val="0"/>
              </a:spcBef>
              <a:spcAft>
                <a:spcPts val="0"/>
              </a:spcAft>
              <a:buNone/>
            </a:pPr>
            <a:r>
              <a:rPr lang="en" dirty="0"/>
              <a:t>Some screws require a ball-end allen wrench to reach.</a:t>
            </a:r>
            <a:endParaRPr dirty="0"/>
          </a:p>
        </p:txBody>
      </p:sp>
      <p:pic>
        <p:nvPicPr>
          <p:cNvPr id="416" name="Google Shape;416;p38"/>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6708400" y="1219450"/>
            <a:ext cx="2088250" cy="3444860"/>
          </a:xfrm>
          <a:prstGeom prst="rect">
            <a:avLst/>
          </a:prstGeom>
          <a:noFill/>
          <a:ln>
            <a:noFill/>
          </a:ln>
        </p:spPr>
      </p:pic>
      <p:sp>
        <p:nvSpPr>
          <p:cNvPr id="417" name="Google Shape;417;p38"/>
          <p:cNvSpPr/>
          <p:nvPr/>
        </p:nvSpPr>
        <p:spPr>
          <a:xfrm>
            <a:off x="6873299" y="1752100"/>
            <a:ext cx="271800" cy="2616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8" name="Google Shape;418;p38"/>
          <p:cNvSpPr/>
          <p:nvPr/>
        </p:nvSpPr>
        <p:spPr>
          <a:xfrm>
            <a:off x="2339549" y="2112375"/>
            <a:ext cx="271800" cy="2616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9" name="Google Shape;419;p38"/>
          <p:cNvSpPr txBox="1"/>
          <p:nvPr/>
        </p:nvSpPr>
        <p:spPr>
          <a:xfrm>
            <a:off x="7710725" y="182162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cxnSp>
        <p:nvCxnSpPr>
          <p:cNvPr id="420" name="Google Shape;420;p38"/>
          <p:cNvCxnSpPr>
            <a:stCxn id="419" idx="1"/>
          </p:cNvCxnSpPr>
          <p:nvPr/>
        </p:nvCxnSpPr>
        <p:spPr>
          <a:xfrm rot="10800000">
            <a:off x="7572725" y="1959925"/>
            <a:ext cx="138000" cy="42300"/>
          </a:xfrm>
          <a:prstGeom prst="straightConnector1">
            <a:avLst/>
          </a:prstGeom>
          <a:noFill/>
          <a:ln w="9525" cap="flat" cmpd="sng">
            <a:solidFill>
              <a:srgbClr val="FFFFFF"/>
            </a:solidFill>
            <a:prstDash val="solid"/>
            <a:round/>
            <a:headEnd type="none" w="med" len="med"/>
            <a:tailEnd type="none" w="med" len="med"/>
          </a:ln>
        </p:spPr>
      </p:cxnSp>
      <p:sp>
        <p:nvSpPr>
          <p:cNvPr id="421" name="Google Shape;421;p38"/>
          <p:cNvSpPr txBox="1"/>
          <p:nvPr/>
        </p:nvSpPr>
        <p:spPr>
          <a:xfrm>
            <a:off x="2721800" y="15634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301</a:t>
            </a:r>
            <a:endParaRPr>
              <a:solidFill>
                <a:schemeClr val="dk1"/>
              </a:solidFill>
              <a:latin typeface="Consolas"/>
              <a:ea typeface="Consolas"/>
              <a:cs typeface="Consolas"/>
              <a:sym typeface="Consolas"/>
            </a:endParaRPr>
          </a:p>
        </p:txBody>
      </p:sp>
      <p:sp>
        <p:nvSpPr>
          <p:cNvPr id="422" name="Google Shape;422;p38"/>
          <p:cNvSpPr txBox="1"/>
          <p:nvPr/>
        </p:nvSpPr>
        <p:spPr>
          <a:xfrm>
            <a:off x="5178675" y="27612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307</a:t>
            </a:r>
            <a:endParaRPr>
              <a:solidFill>
                <a:schemeClr val="dk1"/>
              </a:solidFill>
              <a:latin typeface="Consolas"/>
              <a:ea typeface="Consolas"/>
              <a:cs typeface="Consolas"/>
              <a:sym typeface="Consolas"/>
            </a:endParaRPr>
          </a:p>
        </p:txBody>
      </p:sp>
      <p:sp>
        <p:nvSpPr>
          <p:cNvPr id="423" name="Google Shape;423;p38"/>
          <p:cNvSpPr txBox="1"/>
          <p:nvPr/>
        </p:nvSpPr>
        <p:spPr>
          <a:xfrm>
            <a:off x="2721800" y="120227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3: Install power supplies</a:t>
            </a:r>
            <a:endParaRPr/>
          </a:p>
        </p:txBody>
      </p:sp>
      <p:sp>
        <p:nvSpPr>
          <p:cNvPr id="429" name="Google Shape;42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Use screws to attach 12V PS, 48V PS to the enclosure.</a:t>
            </a:r>
            <a:endParaRPr/>
          </a:p>
          <a:p>
            <a:pPr marL="457200" lvl="0" indent="-342900" algn="l" rtl="0">
              <a:spcBef>
                <a:spcPts val="0"/>
              </a:spcBef>
              <a:spcAft>
                <a:spcPts val="0"/>
              </a:spcAft>
              <a:buSzPts val="1800"/>
              <a:buAutoNum type="arabicPeriod"/>
            </a:pPr>
            <a:r>
              <a:rPr lang="en"/>
              <a:t>Snap fit power entry module. Note the orientation. Switch power on position should be up. Label should be up.</a:t>
            </a:r>
            <a:endParaRPr/>
          </a:p>
        </p:txBody>
      </p:sp>
      <p:pic>
        <p:nvPicPr>
          <p:cNvPr id="430" name="Google Shape;430;p39"/>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71075" y="2493225"/>
            <a:ext cx="4229699" cy="2513449"/>
          </a:xfrm>
          <a:prstGeom prst="rect">
            <a:avLst/>
          </a:prstGeom>
          <a:noFill/>
          <a:ln>
            <a:noFill/>
          </a:ln>
        </p:spPr>
      </p:pic>
      <p:sp>
        <p:nvSpPr>
          <p:cNvPr id="431" name="Google Shape;431;p39"/>
          <p:cNvSpPr/>
          <p:nvPr/>
        </p:nvSpPr>
        <p:spPr>
          <a:xfrm>
            <a:off x="2377175" y="3197725"/>
            <a:ext cx="1156800" cy="14409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 name="Google Shape;432;p39"/>
          <p:cNvSpPr/>
          <p:nvPr/>
        </p:nvSpPr>
        <p:spPr>
          <a:xfrm>
            <a:off x="3188850" y="3065050"/>
            <a:ext cx="1156800" cy="14409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 name="Google Shape;433;p39"/>
          <p:cNvSpPr/>
          <p:nvPr/>
        </p:nvSpPr>
        <p:spPr>
          <a:xfrm>
            <a:off x="2526575" y="2340625"/>
            <a:ext cx="858000" cy="8571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a:solidFill>
                  <a:schemeClr val="dk2"/>
                </a:solidFill>
              </a:rPr>
              <a:t>Use screws to attach 12V PS, 48V PS to the enclosure.</a:t>
            </a:r>
            <a:endParaRPr sz="1800">
              <a:solidFill>
                <a:schemeClr val="dk2"/>
              </a:solidFill>
            </a:endParaRPr>
          </a:p>
          <a:p>
            <a:pPr marL="0" lvl="0" indent="0" algn="l" rtl="0">
              <a:spcBef>
                <a:spcPts val="1200"/>
              </a:spcBef>
              <a:spcAft>
                <a:spcPts val="0"/>
              </a:spcAft>
              <a:buNone/>
            </a:pPr>
            <a:endParaRPr/>
          </a:p>
        </p:txBody>
      </p:sp>
      <p:pic>
        <p:nvPicPr>
          <p:cNvPr id="439" name="Google Shape;439;p40"/>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5093321" cy="3820976"/>
          </a:xfrm>
          <a:prstGeom prst="rect">
            <a:avLst/>
          </a:prstGeom>
          <a:noFill/>
          <a:ln>
            <a:noFill/>
          </a:ln>
        </p:spPr>
      </p:pic>
      <p:pic>
        <p:nvPicPr>
          <p:cNvPr id="440" name="Google Shape;440;p40"/>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5597600" y="3059020"/>
            <a:ext cx="2054776" cy="1981725"/>
          </a:xfrm>
          <a:prstGeom prst="rect">
            <a:avLst/>
          </a:prstGeom>
          <a:noFill/>
          <a:ln>
            <a:noFill/>
          </a:ln>
        </p:spPr>
      </p:pic>
      <p:sp>
        <p:nvSpPr>
          <p:cNvPr id="441" name="Google Shape;441;p40"/>
          <p:cNvSpPr txBox="1"/>
          <p:nvPr/>
        </p:nvSpPr>
        <p:spPr>
          <a:xfrm>
            <a:off x="2472900" y="2427100"/>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sz="700">
              <a:solidFill>
                <a:schemeClr val="dk1"/>
              </a:solidFill>
              <a:latin typeface="Consolas"/>
              <a:ea typeface="Consolas"/>
              <a:cs typeface="Consolas"/>
              <a:sym typeface="Consolas"/>
            </a:endParaRPr>
          </a:p>
        </p:txBody>
      </p:sp>
      <p:sp>
        <p:nvSpPr>
          <p:cNvPr id="442" name="Google Shape;442;p40"/>
          <p:cNvSpPr txBox="1"/>
          <p:nvPr/>
        </p:nvSpPr>
        <p:spPr>
          <a:xfrm>
            <a:off x="2472900" y="305902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a:solidFill>
                <a:schemeClr val="dk1"/>
              </a:solidFill>
              <a:latin typeface="Consolas"/>
              <a:ea typeface="Consolas"/>
              <a:cs typeface="Consolas"/>
              <a:sym typeface="Consolas"/>
            </a:endParaRPr>
          </a:p>
        </p:txBody>
      </p:sp>
      <p:sp>
        <p:nvSpPr>
          <p:cNvPr id="443" name="Google Shape;443;p40"/>
          <p:cNvSpPr txBox="1"/>
          <p:nvPr/>
        </p:nvSpPr>
        <p:spPr>
          <a:xfrm>
            <a:off x="3604050" y="1937050"/>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M4x5</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a:solidFill>
                <a:schemeClr val="dk1"/>
              </a:solidFill>
              <a:latin typeface="Consolas"/>
              <a:ea typeface="Consolas"/>
              <a:cs typeface="Consolas"/>
              <a:sym typeface="Consolas"/>
            </a:endParaRPr>
          </a:p>
        </p:txBody>
      </p:sp>
      <p:sp>
        <p:nvSpPr>
          <p:cNvPr id="444" name="Google Shape;444;p40"/>
          <p:cNvSpPr txBox="1"/>
          <p:nvPr/>
        </p:nvSpPr>
        <p:spPr>
          <a:xfrm>
            <a:off x="4341100" y="1937050"/>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M4x5</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a:solidFill>
                <a:schemeClr val="dk1"/>
              </a:solidFill>
              <a:latin typeface="Consolas"/>
              <a:ea typeface="Consolas"/>
              <a:cs typeface="Consolas"/>
              <a:sym typeface="Consolas"/>
            </a:endParaRPr>
          </a:p>
        </p:txBody>
      </p:sp>
      <p:sp>
        <p:nvSpPr>
          <p:cNvPr id="445" name="Google Shape;445;p40"/>
          <p:cNvSpPr txBox="1"/>
          <p:nvPr/>
        </p:nvSpPr>
        <p:spPr>
          <a:xfrm>
            <a:off x="3262475" y="3818400"/>
            <a:ext cx="699900" cy="361200"/>
          </a:xfrm>
          <a:prstGeom prst="rect">
            <a:avLst/>
          </a:prstGeom>
          <a:solidFill>
            <a:srgbClr val="F9CB9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M3x20</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a:solidFill>
                <a:schemeClr val="dk1"/>
              </a:solidFill>
              <a:latin typeface="Consolas"/>
              <a:ea typeface="Consolas"/>
              <a:cs typeface="Consolas"/>
              <a:sym typeface="Consolas"/>
            </a:endParaRPr>
          </a:p>
        </p:txBody>
      </p:sp>
      <p:cxnSp>
        <p:nvCxnSpPr>
          <p:cNvPr id="446" name="Google Shape;446;p40"/>
          <p:cNvCxnSpPr/>
          <p:nvPr/>
        </p:nvCxnSpPr>
        <p:spPr>
          <a:xfrm>
            <a:off x="3938300" y="3788700"/>
            <a:ext cx="2238600" cy="686700"/>
          </a:xfrm>
          <a:prstGeom prst="straightConnector1">
            <a:avLst/>
          </a:prstGeom>
          <a:noFill/>
          <a:ln w="28575" cap="flat" cmpd="sng">
            <a:solidFill>
              <a:srgbClr val="FFFFFF"/>
            </a:solidFill>
            <a:prstDash val="solid"/>
            <a:round/>
            <a:headEnd type="none" w="med" len="med"/>
            <a:tailEnd type="none" w="med" len="med"/>
          </a:ln>
        </p:spPr>
      </p:cxnSp>
      <p:pic>
        <p:nvPicPr>
          <p:cNvPr id="447" name="Google Shape;447;p40"/>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5597607" y="1170125"/>
            <a:ext cx="2451268" cy="1770575"/>
          </a:xfrm>
          <a:prstGeom prst="rect">
            <a:avLst/>
          </a:prstGeom>
          <a:noFill/>
          <a:ln>
            <a:noFill/>
          </a:ln>
        </p:spPr>
      </p:pic>
      <p:sp>
        <p:nvSpPr>
          <p:cNvPr id="448" name="Google Shape;448;p40"/>
          <p:cNvSpPr txBox="1"/>
          <p:nvPr/>
        </p:nvSpPr>
        <p:spPr>
          <a:xfrm>
            <a:off x="4222050" y="3818400"/>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M4x5</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a:solidFill>
                <a:schemeClr val="dk1"/>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chemeClr val="dk2"/>
                </a:solidFill>
              </a:rPr>
              <a:t>Note - 48V PS Earth connection</a:t>
            </a:r>
            <a:endParaRPr sz="1600">
              <a:solidFill>
                <a:schemeClr val="dk2"/>
              </a:solidFill>
            </a:endParaRPr>
          </a:p>
        </p:txBody>
      </p:sp>
      <p:pic>
        <p:nvPicPr>
          <p:cNvPr id="454" name="Google Shape;454;p41"/>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11700" y="1111000"/>
            <a:ext cx="5093321" cy="3820976"/>
          </a:xfrm>
          <a:prstGeom prst="rect">
            <a:avLst/>
          </a:prstGeom>
          <a:noFill/>
          <a:ln>
            <a:noFill/>
          </a:ln>
        </p:spPr>
      </p:pic>
      <p:sp>
        <p:nvSpPr>
          <p:cNvPr id="455" name="Google Shape;455;p41"/>
          <p:cNvSpPr txBox="1"/>
          <p:nvPr/>
        </p:nvSpPr>
        <p:spPr>
          <a:xfrm>
            <a:off x="4091488" y="329772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202</a:t>
            </a:r>
            <a:endParaRPr>
              <a:solidFill>
                <a:schemeClr val="dk1"/>
              </a:solidFill>
              <a:latin typeface="Consolas"/>
              <a:ea typeface="Consolas"/>
              <a:cs typeface="Consolas"/>
              <a:sym typeface="Consolas"/>
            </a:endParaRPr>
          </a:p>
        </p:txBody>
      </p:sp>
      <p:cxnSp>
        <p:nvCxnSpPr>
          <p:cNvPr id="456" name="Google Shape;456;p41"/>
          <p:cNvCxnSpPr/>
          <p:nvPr/>
        </p:nvCxnSpPr>
        <p:spPr>
          <a:xfrm rot="10800000" flipH="1">
            <a:off x="2971800" y="1238250"/>
            <a:ext cx="3543300" cy="1600200"/>
          </a:xfrm>
          <a:prstGeom prst="straightConnector1">
            <a:avLst/>
          </a:prstGeom>
          <a:noFill/>
          <a:ln w="28575" cap="flat" cmpd="sng">
            <a:solidFill>
              <a:srgbClr val="F3F3F3"/>
            </a:solidFill>
            <a:prstDash val="solid"/>
            <a:round/>
            <a:headEnd type="none" w="med" len="med"/>
            <a:tailEnd type="none" w="med" len="med"/>
          </a:ln>
        </p:spPr>
      </p:cxnSp>
      <p:sp>
        <p:nvSpPr>
          <p:cNvPr id="457" name="Google Shape;457;p41"/>
          <p:cNvSpPr txBox="1"/>
          <p:nvPr/>
        </p:nvSpPr>
        <p:spPr>
          <a:xfrm>
            <a:off x="6724650" y="819150"/>
            <a:ext cx="2286000" cy="7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M3x20 countersink screw</a:t>
            </a:r>
            <a:endParaRPr/>
          </a:p>
        </p:txBody>
      </p:sp>
      <p:cxnSp>
        <p:nvCxnSpPr>
          <p:cNvPr id="458" name="Google Shape;458;p41"/>
          <p:cNvCxnSpPr/>
          <p:nvPr/>
        </p:nvCxnSpPr>
        <p:spPr>
          <a:xfrm rot="10800000" flipH="1">
            <a:off x="3061150" y="2450075"/>
            <a:ext cx="2982300" cy="538800"/>
          </a:xfrm>
          <a:prstGeom prst="straightConnector1">
            <a:avLst/>
          </a:prstGeom>
          <a:noFill/>
          <a:ln w="28575" cap="flat" cmpd="sng">
            <a:solidFill>
              <a:srgbClr val="F3F3F3"/>
            </a:solidFill>
            <a:prstDash val="solid"/>
            <a:round/>
            <a:headEnd type="none" w="med" len="med"/>
            <a:tailEnd type="none" w="med" len="med"/>
          </a:ln>
        </p:spPr>
      </p:cxnSp>
      <p:sp>
        <p:nvSpPr>
          <p:cNvPr id="459" name="Google Shape;459;p41"/>
          <p:cNvSpPr txBox="1"/>
          <p:nvPr/>
        </p:nvSpPr>
        <p:spPr>
          <a:xfrm>
            <a:off x="6069725" y="2220300"/>
            <a:ext cx="18066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M3 lock nut</a:t>
            </a:r>
            <a:endParaRPr/>
          </a:p>
        </p:txBody>
      </p:sp>
      <p:pic>
        <p:nvPicPr>
          <p:cNvPr id="460" name="Google Shape;460;p41"/>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5528200" y="2923195"/>
            <a:ext cx="2054776" cy="1981725"/>
          </a:xfrm>
          <a:prstGeom prst="rect">
            <a:avLst/>
          </a:prstGeom>
          <a:noFill/>
          <a:ln>
            <a:noFill/>
          </a:ln>
        </p:spPr>
      </p:pic>
      <p:cxnSp>
        <p:nvCxnSpPr>
          <p:cNvPr id="461" name="Google Shape;461;p41"/>
          <p:cNvCxnSpPr/>
          <p:nvPr/>
        </p:nvCxnSpPr>
        <p:spPr>
          <a:xfrm rot="10800000" flipH="1">
            <a:off x="6736900" y="3366525"/>
            <a:ext cx="1228500" cy="269400"/>
          </a:xfrm>
          <a:prstGeom prst="straightConnector1">
            <a:avLst/>
          </a:prstGeom>
          <a:noFill/>
          <a:ln w="28575" cap="flat" cmpd="sng">
            <a:solidFill>
              <a:srgbClr val="F3F3F3"/>
            </a:solidFill>
            <a:prstDash val="solid"/>
            <a:round/>
            <a:headEnd type="none" w="med" len="med"/>
            <a:tailEnd type="none" w="med" len="med"/>
          </a:ln>
        </p:spPr>
      </p:cxnSp>
      <p:sp>
        <p:nvSpPr>
          <p:cNvPr id="462" name="Google Shape;462;p41"/>
          <p:cNvSpPr txBox="1"/>
          <p:nvPr/>
        </p:nvSpPr>
        <p:spPr>
          <a:xfrm>
            <a:off x="7689300" y="3077575"/>
            <a:ext cx="1143000" cy="7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M3 countersink lock washer</a:t>
            </a:r>
            <a:endParaRPr/>
          </a:p>
          <a:p>
            <a:pPr marL="0" lvl="0" indent="0" algn="l" rtl="0">
              <a:spcBef>
                <a:spcPts val="0"/>
              </a:spcBef>
              <a:spcAft>
                <a:spcPts val="0"/>
              </a:spcAft>
              <a:buNone/>
            </a:pPr>
            <a:endParaRPr/>
          </a:p>
        </p:txBody>
      </p:sp>
      <p:pic>
        <p:nvPicPr>
          <p:cNvPr id="463" name="Google Shape;463;p41"/>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101799" y="3559500"/>
            <a:ext cx="2535276" cy="1506576"/>
          </a:xfrm>
          <a:prstGeom prst="rect">
            <a:avLst/>
          </a:prstGeom>
          <a:noFill/>
          <a:ln>
            <a:noFill/>
          </a:ln>
        </p:spPr>
      </p:pic>
      <p:sp>
        <p:nvSpPr>
          <p:cNvPr id="464" name="Google Shape;464;p41"/>
          <p:cNvSpPr/>
          <p:nvPr/>
        </p:nvSpPr>
        <p:spPr>
          <a:xfrm>
            <a:off x="1847149" y="3878400"/>
            <a:ext cx="207900" cy="2139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p41"/>
          <p:cNvSpPr txBox="1"/>
          <p:nvPr/>
        </p:nvSpPr>
        <p:spPr>
          <a:xfrm>
            <a:off x="2080750" y="3559500"/>
            <a:ext cx="699900" cy="361200"/>
          </a:xfrm>
          <a:prstGeom prst="rect">
            <a:avLst/>
          </a:prstGeom>
          <a:solidFill>
            <a:srgbClr val="F9CB9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M3x20</a:t>
            </a:r>
            <a:endParaRPr>
              <a:solidFill>
                <a:schemeClr val="dk1"/>
              </a:solidFill>
              <a:latin typeface="Consolas"/>
              <a:ea typeface="Consolas"/>
              <a:cs typeface="Consolas"/>
              <a:sym typeface="Consolas"/>
            </a:endParaRPr>
          </a:p>
        </p:txBody>
      </p:sp>
      <p:sp>
        <p:nvSpPr>
          <p:cNvPr id="466" name="Google Shape;466;p41"/>
          <p:cNvSpPr txBox="1"/>
          <p:nvPr/>
        </p:nvSpPr>
        <p:spPr>
          <a:xfrm>
            <a:off x="7226225" y="2264738"/>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305</a:t>
            </a:r>
            <a:endParaRPr>
              <a:solidFill>
                <a:schemeClr val="dk1"/>
              </a:solidFill>
              <a:latin typeface="Consolas"/>
              <a:ea typeface="Consolas"/>
              <a:cs typeface="Consolas"/>
              <a:sym typeface="Consolas"/>
            </a:endParaRPr>
          </a:p>
        </p:txBody>
      </p:sp>
      <p:sp>
        <p:nvSpPr>
          <p:cNvPr id="467" name="Google Shape;467;p41"/>
          <p:cNvSpPr txBox="1"/>
          <p:nvPr/>
        </p:nvSpPr>
        <p:spPr>
          <a:xfrm>
            <a:off x="7068700" y="11988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303</a:t>
            </a:r>
            <a:endParaRPr>
              <a:solidFill>
                <a:schemeClr val="dk1"/>
              </a:solidFill>
              <a:latin typeface="Consolas"/>
              <a:ea typeface="Consolas"/>
              <a:cs typeface="Consolas"/>
              <a:sym typeface="Consolas"/>
            </a:endParaRPr>
          </a:p>
        </p:txBody>
      </p:sp>
      <p:sp>
        <p:nvSpPr>
          <p:cNvPr id="468" name="Google Shape;468;p41"/>
          <p:cNvSpPr txBox="1"/>
          <p:nvPr/>
        </p:nvSpPr>
        <p:spPr>
          <a:xfrm>
            <a:off x="7754750" y="38729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306</a:t>
            </a:r>
            <a:endParaRPr>
              <a:solidFill>
                <a:schemeClr val="dk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4: Attach the front panel</a:t>
            </a:r>
            <a:endParaRPr/>
          </a:p>
        </p:txBody>
      </p:sp>
      <p:sp>
        <p:nvSpPr>
          <p:cNvPr id="474" name="Google Shape;474;p42"/>
          <p:cNvSpPr txBox="1">
            <a:spLocks noGrp="1"/>
          </p:cNvSpPr>
          <p:nvPr>
            <p:ph type="body" idx="1"/>
          </p:nvPr>
        </p:nvSpPr>
        <p:spPr>
          <a:xfrm>
            <a:off x="311700" y="3147875"/>
            <a:ext cx="8520600" cy="142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connectors on FPGA should fit in front panel openings.</a:t>
            </a:r>
            <a:endParaRPr/>
          </a:p>
          <a:p>
            <a:pPr marL="0" lvl="0" indent="0" algn="l" rtl="0">
              <a:spcBef>
                <a:spcPts val="1200"/>
              </a:spcBef>
              <a:spcAft>
                <a:spcPts val="1200"/>
              </a:spcAft>
              <a:buNone/>
            </a:pPr>
            <a:r>
              <a:rPr lang="en" b="1"/>
              <a:t>Loosely</a:t>
            </a:r>
            <a:r>
              <a:rPr lang="en"/>
              <a:t> install the 4 front panel screws M3x5. Do not tighten.</a:t>
            </a:r>
            <a:endParaRPr/>
          </a:p>
        </p:txBody>
      </p:sp>
      <p:pic>
        <p:nvPicPr>
          <p:cNvPr id="475" name="Google Shape;475;p42"/>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407800" y="1017725"/>
            <a:ext cx="3425776" cy="1823325"/>
          </a:xfrm>
          <a:prstGeom prst="rect">
            <a:avLst/>
          </a:prstGeom>
          <a:noFill/>
          <a:ln>
            <a:noFill/>
          </a:ln>
        </p:spPr>
      </p:pic>
      <p:sp>
        <p:nvSpPr>
          <p:cNvPr id="476" name="Google Shape;476;p42"/>
          <p:cNvSpPr txBox="1"/>
          <p:nvPr/>
        </p:nvSpPr>
        <p:spPr>
          <a:xfrm>
            <a:off x="607400" y="26860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301</a:t>
            </a:r>
            <a:endParaRPr>
              <a:solidFill>
                <a:schemeClr val="dk1"/>
              </a:solidFill>
              <a:latin typeface="Consolas"/>
              <a:ea typeface="Consolas"/>
              <a:cs typeface="Consolas"/>
              <a:sym typeface="Consolas"/>
            </a:endParaRPr>
          </a:p>
        </p:txBody>
      </p:sp>
      <p:sp>
        <p:nvSpPr>
          <p:cNvPr id="477" name="Google Shape;477;p42"/>
          <p:cNvSpPr txBox="1"/>
          <p:nvPr/>
        </p:nvSpPr>
        <p:spPr>
          <a:xfrm>
            <a:off x="607400" y="232482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Enclosure</a:t>
            </a:r>
            <a:endParaRPr/>
          </a:p>
        </p:txBody>
      </p:sp>
      <p:pic>
        <p:nvPicPr>
          <p:cNvPr id="68" name="Google Shape;68;p15"/>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4151680" cy="3820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5: Wiring</a:t>
            </a:r>
            <a:endParaRPr/>
          </a:p>
        </p:txBody>
      </p:sp>
      <p:pic>
        <p:nvPicPr>
          <p:cNvPr id="483" name="Google Shape;483;p43"/>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74048" y="1145650"/>
            <a:ext cx="6527401" cy="3878850"/>
          </a:xfrm>
          <a:prstGeom prst="rect">
            <a:avLst/>
          </a:prstGeom>
          <a:noFill/>
          <a:ln>
            <a:noFill/>
          </a:ln>
        </p:spPr>
      </p:pic>
      <p:sp>
        <p:nvSpPr>
          <p:cNvPr id="484" name="Google Shape;484;p43"/>
          <p:cNvSpPr txBox="1"/>
          <p:nvPr/>
        </p:nvSpPr>
        <p:spPr>
          <a:xfrm>
            <a:off x="3767950" y="10869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cxnSp>
        <p:nvCxnSpPr>
          <p:cNvPr id="485" name="Google Shape;485;p43"/>
          <p:cNvCxnSpPr/>
          <p:nvPr/>
        </p:nvCxnSpPr>
        <p:spPr>
          <a:xfrm>
            <a:off x="1839300" y="2266300"/>
            <a:ext cx="1826100" cy="294900"/>
          </a:xfrm>
          <a:prstGeom prst="straightConnector1">
            <a:avLst/>
          </a:prstGeom>
          <a:noFill/>
          <a:ln w="28575" cap="flat" cmpd="sng">
            <a:solidFill>
              <a:srgbClr val="FFFFFF"/>
            </a:solidFill>
            <a:prstDash val="solid"/>
            <a:round/>
            <a:headEnd type="none" w="med" len="med"/>
            <a:tailEnd type="triangle" w="med" len="med"/>
          </a:ln>
        </p:spPr>
      </p:cxnSp>
      <p:sp>
        <p:nvSpPr>
          <p:cNvPr id="486" name="Google Shape;486;p43"/>
          <p:cNvSpPr txBox="1"/>
          <p:nvPr/>
        </p:nvSpPr>
        <p:spPr>
          <a:xfrm>
            <a:off x="1242725" y="198790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cxnSp>
        <p:nvCxnSpPr>
          <p:cNvPr id="487" name="Google Shape;487;p43"/>
          <p:cNvCxnSpPr/>
          <p:nvPr/>
        </p:nvCxnSpPr>
        <p:spPr>
          <a:xfrm flipH="1">
            <a:off x="3754475" y="1517425"/>
            <a:ext cx="62100" cy="374700"/>
          </a:xfrm>
          <a:prstGeom prst="straightConnector1">
            <a:avLst/>
          </a:prstGeom>
          <a:noFill/>
          <a:ln w="28575" cap="flat" cmpd="sng">
            <a:solidFill>
              <a:srgbClr val="FFFFFF"/>
            </a:solidFill>
            <a:prstDash val="solid"/>
            <a:round/>
            <a:headEnd type="none" w="med" len="med"/>
            <a:tailEnd type="triangle" w="med" len="med"/>
          </a:ln>
        </p:spPr>
      </p:cxnSp>
      <p:sp>
        <p:nvSpPr>
          <p:cNvPr id="488" name="Google Shape;488;p43"/>
          <p:cNvSpPr txBox="1"/>
          <p:nvPr/>
        </p:nvSpPr>
        <p:spPr>
          <a:xfrm>
            <a:off x="5227913" y="124820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202</a:t>
            </a:r>
            <a:endParaRPr>
              <a:solidFill>
                <a:schemeClr val="dk1"/>
              </a:solidFill>
              <a:latin typeface="Consolas"/>
              <a:ea typeface="Consolas"/>
              <a:cs typeface="Consolas"/>
              <a:sym typeface="Consolas"/>
            </a:endParaRPr>
          </a:p>
        </p:txBody>
      </p:sp>
      <p:cxnSp>
        <p:nvCxnSpPr>
          <p:cNvPr id="489" name="Google Shape;489;p43"/>
          <p:cNvCxnSpPr/>
          <p:nvPr/>
        </p:nvCxnSpPr>
        <p:spPr>
          <a:xfrm flipH="1">
            <a:off x="4926750" y="1642250"/>
            <a:ext cx="440100" cy="597900"/>
          </a:xfrm>
          <a:prstGeom prst="straightConnector1">
            <a:avLst/>
          </a:prstGeom>
          <a:noFill/>
          <a:ln w="28575" cap="flat" cmpd="sng">
            <a:solidFill>
              <a:srgbClr val="FFFFFF"/>
            </a:solidFill>
            <a:prstDash val="solid"/>
            <a:round/>
            <a:headEnd type="none" w="med" len="med"/>
            <a:tailEnd type="triangle" w="med" len="med"/>
          </a:ln>
        </p:spPr>
      </p:cxnSp>
      <p:sp>
        <p:nvSpPr>
          <p:cNvPr id="490" name="Google Shape;490;p43"/>
          <p:cNvSpPr txBox="1"/>
          <p:nvPr/>
        </p:nvSpPr>
        <p:spPr>
          <a:xfrm>
            <a:off x="4497938" y="10869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203</a:t>
            </a:r>
            <a:endParaRPr>
              <a:solidFill>
                <a:schemeClr val="dk1"/>
              </a:solidFill>
              <a:latin typeface="Consolas"/>
              <a:ea typeface="Consolas"/>
              <a:cs typeface="Consolas"/>
              <a:sym typeface="Consolas"/>
            </a:endParaRPr>
          </a:p>
        </p:txBody>
      </p:sp>
      <p:cxnSp>
        <p:nvCxnSpPr>
          <p:cNvPr id="491" name="Google Shape;491;p43"/>
          <p:cNvCxnSpPr/>
          <p:nvPr/>
        </p:nvCxnSpPr>
        <p:spPr>
          <a:xfrm flipH="1">
            <a:off x="4539200" y="1468225"/>
            <a:ext cx="330000" cy="325200"/>
          </a:xfrm>
          <a:prstGeom prst="straightConnector1">
            <a:avLst/>
          </a:prstGeom>
          <a:noFill/>
          <a:ln w="28575" cap="flat" cmpd="sng">
            <a:solidFill>
              <a:srgbClr val="FFFFFF"/>
            </a:solidFill>
            <a:prstDash val="solid"/>
            <a:round/>
            <a:headEnd type="none" w="med" len="med"/>
            <a:tailEnd type="triangle" w="med" len="med"/>
          </a:ln>
        </p:spPr>
      </p:cxnSp>
      <p:sp>
        <p:nvSpPr>
          <p:cNvPr id="492" name="Google Shape;492;p43"/>
          <p:cNvSpPr txBox="1"/>
          <p:nvPr/>
        </p:nvSpPr>
        <p:spPr>
          <a:xfrm>
            <a:off x="6178675" y="10635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204</a:t>
            </a:r>
            <a:endParaRPr>
              <a:solidFill>
                <a:schemeClr val="dk1"/>
              </a:solidFill>
              <a:latin typeface="Consolas"/>
              <a:ea typeface="Consolas"/>
              <a:cs typeface="Consolas"/>
              <a:sym typeface="Consolas"/>
            </a:endParaRPr>
          </a:p>
        </p:txBody>
      </p:sp>
      <p:cxnSp>
        <p:nvCxnSpPr>
          <p:cNvPr id="493" name="Google Shape;493;p43"/>
          <p:cNvCxnSpPr/>
          <p:nvPr/>
        </p:nvCxnSpPr>
        <p:spPr>
          <a:xfrm flipH="1">
            <a:off x="5974775" y="1458300"/>
            <a:ext cx="318300" cy="321900"/>
          </a:xfrm>
          <a:prstGeom prst="straightConnector1">
            <a:avLst/>
          </a:prstGeom>
          <a:noFill/>
          <a:ln w="28575" cap="flat" cmpd="sng">
            <a:solidFill>
              <a:srgbClr val="FFFFFF"/>
            </a:solidFill>
            <a:prstDash val="solid"/>
            <a:round/>
            <a:headEnd type="none" w="med" len="med"/>
            <a:tailEnd type="triangle" w="med" len="med"/>
          </a:ln>
        </p:spPr>
      </p:cxnSp>
      <p:sp>
        <p:nvSpPr>
          <p:cNvPr id="494" name="Google Shape;494;p43"/>
          <p:cNvSpPr txBox="1"/>
          <p:nvPr/>
        </p:nvSpPr>
        <p:spPr>
          <a:xfrm>
            <a:off x="751475" y="268085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205</a:t>
            </a:r>
            <a:endParaRPr>
              <a:solidFill>
                <a:schemeClr val="dk1"/>
              </a:solidFill>
              <a:latin typeface="Consolas"/>
              <a:ea typeface="Consolas"/>
              <a:cs typeface="Consolas"/>
              <a:sym typeface="Consolas"/>
            </a:endParaRPr>
          </a:p>
        </p:txBody>
      </p:sp>
      <p:cxnSp>
        <p:nvCxnSpPr>
          <p:cNvPr id="495" name="Google Shape;495;p43"/>
          <p:cNvCxnSpPr>
            <a:stCxn id="494" idx="3"/>
          </p:cNvCxnSpPr>
          <p:nvPr/>
        </p:nvCxnSpPr>
        <p:spPr>
          <a:xfrm>
            <a:off x="1316375" y="2861450"/>
            <a:ext cx="358800" cy="180000"/>
          </a:xfrm>
          <a:prstGeom prst="straightConnector1">
            <a:avLst/>
          </a:prstGeom>
          <a:noFill/>
          <a:ln w="28575" cap="flat" cmpd="sng">
            <a:solidFill>
              <a:srgbClr val="FFFFFF"/>
            </a:solidFill>
            <a:prstDash val="solid"/>
            <a:round/>
            <a:headEnd type="none" w="med" len="med"/>
            <a:tailEnd type="triangle" w="med" len="med"/>
          </a:ln>
        </p:spPr>
      </p:cxnSp>
      <p:sp>
        <p:nvSpPr>
          <p:cNvPr id="496" name="Google Shape;496;p43"/>
          <p:cNvSpPr txBox="1"/>
          <p:nvPr/>
        </p:nvSpPr>
        <p:spPr>
          <a:xfrm>
            <a:off x="3767950" y="350425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206</a:t>
            </a:r>
            <a:endParaRPr>
              <a:solidFill>
                <a:schemeClr val="dk1"/>
              </a:solidFill>
              <a:latin typeface="Consolas"/>
              <a:ea typeface="Consolas"/>
              <a:cs typeface="Consolas"/>
              <a:sym typeface="Consolas"/>
            </a:endParaRPr>
          </a:p>
        </p:txBody>
      </p:sp>
      <p:cxnSp>
        <p:nvCxnSpPr>
          <p:cNvPr id="497" name="Google Shape;497;p43"/>
          <p:cNvCxnSpPr>
            <a:stCxn id="496" idx="2"/>
          </p:cNvCxnSpPr>
          <p:nvPr/>
        </p:nvCxnSpPr>
        <p:spPr>
          <a:xfrm>
            <a:off x="4050400" y="3865450"/>
            <a:ext cx="127500" cy="300300"/>
          </a:xfrm>
          <a:prstGeom prst="straightConnector1">
            <a:avLst/>
          </a:prstGeom>
          <a:noFill/>
          <a:ln w="28575" cap="flat" cmpd="sng">
            <a:solidFill>
              <a:srgbClr val="FFFFFF"/>
            </a:solidFill>
            <a:prstDash val="solid"/>
            <a:round/>
            <a:headEnd type="none" w="med" len="med"/>
            <a:tailEnd type="triangle" w="med" len="med"/>
          </a:ln>
        </p:spPr>
      </p:cxnSp>
      <p:sp>
        <p:nvSpPr>
          <p:cNvPr id="498" name="Google Shape;498;p43"/>
          <p:cNvSpPr txBox="1"/>
          <p:nvPr/>
        </p:nvSpPr>
        <p:spPr>
          <a:xfrm>
            <a:off x="2823150" y="360842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207</a:t>
            </a:r>
            <a:endParaRPr>
              <a:solidFill>
                <a:schemeClr val="dk1"/>
              </a:solidFill>
              <a:latin typeface="Consolas"/>
              <a:ea typeface="Consolas"/>
              <a:cs typeface="Consolas"/>
              <a:sym typeface="Consolas"/>
            </a:endParaRPr>
          </a:p>
        </p:txBody>
      </p:sp>
      <p:cxnSp>
        <p:nvCxnSpPr>
          <p:cNvPr id="499" name="Google Shape;499;p43"/>
          <p:cNvCxnSpPr/>
          <p:nvPr/>
        </p:nvCxnSpPr>
        <p:spPr>
          <a:xfrm>
            <a:off x="3159675" y="4015600"/>
            <a:ext cx="127500" cy="300300"/>
          </a:xfrm>
          <a:prstGeom prst="straightConnector1">
            <a:avLst/>
          </a:prstGeom>
          <a:noFill/>
          <a:ln w="28575" cap="flat" cmpd="sng">
            <a:solidFill>
              <a:srgbClr val="FFFFFF"/>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44"/>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54350" y="458875"/>
            <a:ext cx="2745875" cy="4529750"/>
          </a:xfrm>
          <a:prstGeom prst="rect">
            <a:avLst/>
          </a:prstGeom>
          <a:noFill/>
          <a:ln>
            <a:noFill/>
          </a:ln>
        </p:spPr>
      </p:pic>
      <p:sp>
        <p:nvSpPr>
          <p:cNvPr id="505" name="Google Shape;505;p44"/>
          <p:cNvSpPr txBox="1"/>
          <p:nvPr/>
        </p:nvSpPr>
        <p:spPr>
          <a:xfrm>
            <a:off x="3235300" y="4061450"/>
            <a:ext cx="4136100" cy="8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Note: 48V wires should go through the wire guide.</a:t>
            </a:r>
            <a:endParaRPr/>
          </a:p>
        </p:txBody>
      </p:sp>
      <p:sp>
        <p:nvSpPr>
          <p:cNvPr id="506" name="Google Shape;506;p44"/>
          <p:cNvSpPr txBox="1"/>
          <p:nvPr/>
        </p:nvSpPr>
        <p:spPr>
          <a:xfrm>
            <a:off x="3235300" y="1720950"/>
            <a:ext cx="40212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Detail: On the power entry module, the top pin is neutral (blue). The bottom pin is line (brown). The middle two pins are not connected. The right side pin is earth. </a:t>
            </a:r>
            <a:endParaRPr/>
          </a:p>
        </p:txBody>
      </p:sp>
      <p:sp>
        <p:nvSpPr>
          <p:cNvPr id="507" name="Google Shape;507;p44"/>
          <p:cNvSpPr txBox="1"/>
          <p:nvPr/>
        </p:nvSpPr>
        <p:spPr>
          <a:xfrm>
            <a:off x="3327175" y="338450"/>
            <a:ext cx="4411500" cy="30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Detail: stack up at the earth post:</a:t>
            </a:r>
            <a:endParaRPr/>
          </a:p>
          <a:p>
            <a:pPr marL="0" lvl="0" indent="0" algn="l" rtl="0">
              <a:spcBef>
                <a:spcPts val="0"/>
              </a:spcBef>
              <a:spcAft>
                <a:spcPts val="0"/>
              </a:spcAft>
              <a:buNone/>
            </a:pPr>
            <a:endParaRPr/>
          </a:p>
        </p:txBody>
      </p:sp>
      <p:sp>
        <p:nvSpPr>
          <p:cNvPr id="508" name="Google Shape;508;p44"/>
          <p:cNvSpPr/>
          <p:nvPr/>
        </p:nvSpPr>
        <p:spPr>
          <a:xfrm>
            <a:off x="3872150" y="676900"/>
            <a:ext cx="97500" cy="74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9" name="Google Shape;509;p44"/>
          <p:cNvSpPr/>
          <p:nvPr/>
        </p:nvSpPr>
        <p:spPr>
          <a:xfrm>
            <a:off x="3614025" y="1239075"/>
            <a:ext cx="596700" cy="172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0" name="Google Shape;510;p44"/>
          <p:cNvSpPr/>
          <p:nvPr/>
        </p:nvSpPr>
        <p:spPr>
          <a:xfrm>
            <a:off x="3614025" y="793244"/>
            <a:ext cx="596700" cy="172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 name="Google Shape;511;p44"/>
          <p:cNvSpPr/>
          <p:nvPr/>
        </p:nvSpPr>
        <p:spPr>
          <a:xfrm>
            <a:off x="3619750" y="1163300"/>
            <a:ext cx="596700" cy="45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2" name="Google Shape;512;p44"/>
          <p:cNvSpPr/>
          <p:nvPr/>
        </p:nvSpPr>
        <p:spPr>
          <a:xfrm>
            <a:off x="3619750" y="1087100"/>
            <a:ext cx="596700" cy="45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3" name="Google Shape;513;p44"/>
          <p:cNvSpPr/>
          <p:nvPr/>
        </p:nvSpPr>
        <p:spPr>
          <a:xfrm>
            <a:off x="3619750" y="1010900"/>
            <a:ext cx="596700" cy="45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4" name="Google Shape;514;p44"/>
          <p:cNvSpPr/>
          <p:nvPr/>
        </p:nvSpPr>
        <p:spPr>
          <a:xfrm>
            <a:off x="3453400" y="1416900"/>
            <a:ext cx="929400" cy="172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44"/>
          <p:cNvSpPr txBox="1"/>
          <p:nvPr/>
        </p:nvSpPr>
        <p:spPr>
          <a:xfrm>
            <a:off x="4468750" y="633500"/>
            <a:ext cx="18186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Nut</a:t>
            </a:r>
            <a:endParaRPr/>
          </a:p>
          <a:p>
            <a:pPr marL="0" lvl="0" indent="0" algn="l" rtl="0">
              <a:spcBef>
                <a:spcPts val="0"/>
              </a:spcBef>
              <a:spcAft>
                <a:spcPts val="0"/>
              </a:spcAft>
              <a:buNone/>
            </a:pPr>
            <a:r>
              <a:rPr lang="en"/>
              <a:t>Ring terminals</a:t>
            </a:r>
            <a:endParaRPr/>
          </a:p>
        </p:txBody>
      </p:sp>
      <p:cxnSp>
        <p:nvCxnSpPr>
          <p:cNvPr id="516" name="Google Shape;516;p44"/>
          <p:cNvCxnSpPr>
            <a:stCxn id="515" idx="1"/>
            <a:endCxn id="510" idx="3"/>
          </p:cNvCxnSpPr>
          <p:nvPr/>
        </p:nvCxnSpPr>
        <p:spPr>
          <a:xfrm flipH="1">
            <a:off x="4210750" y="822200"/>
            <a:ext cx="258000" cy="5700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44"/>
          <p:cNvCxnSpPr>
            <a:stCxn id="509" idx="3"/>
            <a:endCxn id="515" idx="1"/>
          </p:cNvCxnSpPr>
          <p:nvPr/>
        </p:nvCxnSpPr>
        <p:spPr>
          <a:xfrm rot="10800000" flipH="1">
            <a:off x="4210725" y="822075"/>
            <a:ext cx="258000" cy="5031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44"/>
          <p:cNvCxnSpPr>
            <a:stCxn id="513" idx="3"/>
          </p:cNvCxnSpPr>
          <p:nvPr/>
        </p:nvCxnSpPr>
        <p:spPr>
          <a:xfrm>
            <a:off x="4216450" y="1033850"/>
            <a:ext cx="315300" cy="3900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44"/>
          <p:cNvCxnSpPr>
            <a:stCxn id="511" idx="3"/>
          </p:cNvCxnSpPr>
          <p:nvPr/>
        </p:nvCxnSpPr>
        <p:spPr>
          <a:xfrm rot="10800000" flipH="1">
            <a:off x="4216450" y="1084250"/>
            <a:ext cx="327000" cy="102000"/>
          </a:xfrm>
          <a:prstGeom prst="straightConnector1">
            <a:avLst/>
          </a:prstGeom>
          <a:noFill/>
          <a:ln w="9525" cap="flat" cmpd="sng">
            <a:solidFill>
              <a:schemeClr val="dk2"/>
            </a:solidFill>
            <a:prstDash val="solid"/>
            <a:round/>
            <a:headEnd type="none" w="med" len="med"/>
            <a:tailEnd type="none" w="med" len="med"/>
          </a:ln>
        </p:spPr>
      </p:cxnSp>
      <p:cxnSp>
        <p:nvCxnSpPr>
          <p:cNvPr id="520" name="Google Shape;520;p44"/>
          <p:cNvCxnSpPr>
            <a:stCxn id="512" idx="3"/>
          </p:cNvCxnSpPr>
          <p:nvPr/>
        </p:nvCxnSpPr>
        <p:spPr>
          <a:xfrm rot="10800000" flipH="1">
            <a:off x="4216450" y="1089950"/>
            <a:ext cx="315300" cy="20100"/>
          </a:xfrm>
          <a:prstGeom prst="straightConnector1">
            <a:avLst/>
          </a:prstGeom>
          <a:noFill/>
          <a:ln w="9525" cap="flat" cmpd="sng">
            <a:solidFill>
              <a:schemeClr val="dk2"/>
            </a:solidFill>
            <a:prstDash val="solid"/>
            <a:round/>
            <a:headEnd type="none" w="med" len="med"/>
            <a:tailEnd type="none" w="med" len="med"/>
          </a:ln>
        </p:spPr>
      </p:cxnSp>
      <p:cxnSp>
        <p:nvCxnSpPr>
          <p:cNvPr id="521" name="Google Shape;521;p44"/>
          <p:cNvCxnSpPr>
            <a:endCxn id="506" idx="1"/>
          </p:cNvCxnSpPr>
          <p:nvPr/>
        </p:nvCxnSpPr>
        <p:spPr>
          <a:xfrm>
            <a:off x="1910200" y="860400"/>
            <a:ext cx="1325100" cy="1124400"/>
          </a:xfrm>
          <a:prstGeom prst="straightConnector1">
            <a:avLst/>
          </a:prstGeom>
          <a:noFill/>
          <a:ln w="9525" cap="flat" cmpd="sng">
            <a:solidFill>
              <a:schemeClr val="dk2"/>
            </a:solidFill>
            <a:prstDash val="solid"/>
            <a:round/>
            <a:headEnd type="none" w="med" len="med"/>
            <a:tailEnd type="none" w="med" len="med"/>
          </a:ln>
        </p:spPr>
      </p:cxnSp>
      <p:cxnSp>
        <p:nvCxnSpPr>
          <p:cNvPr id="522" name="Google Shape;522;p44"/>
          <p:cNvCxnSpPr/>
          <p:nvPr/>
        </p:nvCxnSpPr>
        <p:spPr>
          <a:xfrm rot="10800000" flipH="1">
            <a:off x="1198925" y="544850"/>
            <a:ext cx="2220000" cy="218100"/>
          </a:xfrm>
          <a:prstGeom prst="straightConnector1">
            <a:avLst/>
          </a:prstGeom>
          <a:noFill/>
          <a:ln w="9525" cap="flat" cmpd="sng">
            <a:solidFill>
              <a:schemeClr val="dk2"/>
            </a:solidFill>
            <a:prstDash val="solid"/>
            <a:round/>
            <a:headEnd type="none" w="med" len="med"/>
            <a:tailEnd type="none" w="med" len="med"/>
          </a:ln>
        </p:spPr>
      </p:cxnSp>
      <p:cxnSp>
        <p:nvCxnSpPr>
          <p:cNvPr id="523" name="Google Shape;523;p44"/>
          <p:cNvCxnSpPr/>
          <p:nvPr/>
        </p:nvCxnSpPr>
        <p:spPr>
          <a:xfrm>
            <a:off x="1864375" y="4044250"/>
            <a:ext cx="1434000" cy="177900"/>
          </a:xfrm>
          <a:prstGeom prst="straightConnector1">
            <a:avLst/>
          </a:prstGeom>
          <a:noFill/>
          <a:ln w="9525" cap="flat" cmpd="sng">
            <a:solidFill>
              <a:schemeClr val="dk2"/>
            </a:solidFill>
            <a:prstDash val="solid"/>
            <a:round/>
            <a:headEnd type="none" w="med" len="med"/>
            <a:tailEnd type="none" w="med" len="med"/>
          </a:ln>
        </p:spPr>
      </p:cxnSp>
      <p:sp>
        <p:nvSpPr>
          <p:cNvPr id="524" name="Google Shape;524;p44"/>
          <p:cNvSpPr txBox="1"/>
          <p:nvPr/>
        </p:nvSpPr>
        <p:spPr>
          <a:xfrm>
            <a:off x="4874250" y="670100"/>
            <a:ext cx="564900" cy="259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305</a:t>
            </a:r>
            <a:endParaRPr>
              <a:solidFill>
                <a:schemeClr val="dk1"/>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45"/>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2100" y="314850"/>
            <a:ext cx="8298950" cy="3820975"/>
          </a:xfrm>
          <a:prstGeom prst="rect">
            <a:avLst/>
          </a:prstGeom>
          <a:noFill/>
          <a:ln>
            <a:noFill/>
          </a:ln>
        </p:spPr>
      </p:pic>
      <p:sp>
        <p:nvSpPr>
          <p:cNvPr id="530" name="Google Shape;530;p45"/>
          <p:cNvSpPr txBox="1"/>
          <p:nvPr/>
        </p:nvSpPr>
        <p:spPr>
          <a:xfrm>
            <a:off x="326674" y="4240564"/>
            <a:ext cx="7670697" cy="7535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Note:</a:t>
            </a:r>
            <a:r>
              <a:rPr lang="en" dirty="0"/>
              <a:t> make sure these terminals don’t touch the capacitor and inductor on </a:t>
            </a:r>
            <a:r>
              <a:rPr lang="en" dirty="0" smtClean="0"/>
              <a:t>the 48V </a:t>
            </a:r>
            <a:r>
              <a:rPr lang="en" dirty="0"/>
              <a:t>power supply. You can use a plastic spudger as a spacing tool when tightening the terminal screws.</a:t>
            </a:r>
            <a:endParaRPr dirty="0"/>
          </a:p>
        </p:txBody>
      </p:sp>
      <p:sp>
        <p:nvSpPr>
          <p:cNvPr id="531" name="Google Shape;531;p45"/>
          <p:cNvSpPr/>
          <p:nvPr/>
        </p:nvSpPr>
        <p:spPr>
          <a:xfrm>
            <a:off x="5507074" y="1173100"/>
            <a:ext cx="1709400" cy="6912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46"/>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2100" y="314850"/>
            <a:ext cx="8298950" cy="3820975"/>
          </a:xfrm>
          <a:prstGeom prst="rect">
            <a:avLst/>
          </a:prstGeom>
          <a:noFill/>
          <a:ln>
            <a:noFill/>
          </a:ln>
        </p:spPr>
      </p:pic>
      <p:sp>
        <p:nvSpPr>
          <p:cNvPr id="537" name="Google Shape;537;p46"/>
          <p:cNvSpPr txBox="1"/>
          <p:nvPr/>
        </p:nvSpPr>
        <p:spPr>
          <a:xfrm>
            <a:off x="326675" y="4311975"/>
            <a:ext cx="7176700" cy="5865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Detail:</a:t>
            </a:r>
            <a:r>
              <a:rPr lang="en" dirty="0"/>
              <a:t> Location of the 4-pin and 6-pin JST connectors. The 6-pin JST connector has a jumper that needs to be removed before plugging in the connector.</a:t>
            </a:r>
            <a:endParaRPr dirty="0"/>
          </a:p>
        </p:txBody>
      </p:sp>
      <p:sp>
        <p:nvSpPr>
          <p:cNvPr id="538" name="Google Shape;538;p46"/>
          <p:cNvSpPr/>
          <p:nvPr/>
        </p:nvSpPr>
        <p:spPr>
          <a:xfrm>
            <a:off x="6935475" y="1482875"/>
            <a:ext cx="567900" cy="6912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9" name="Google Shape;539;p46"/>
          <p:cNvSpPr/>
          <p:nvPr/>
        </p:nvSpPr>
        <p:spPr>
          <a:xfrm>
            <a:off x="5120250" y="843650"/>
            <a:ext cx="567900" cy="6912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4195195" cy="3820976"/>
          </a:xfrm>
          <a:prstGeom prst="rect">
            <a:avLst/>
          </a:prstGeom>
          <a:noFill/>
          <a:ln>
            <a:noFill/>
          </a:ln>
        </p:spPr>
      </p:pic>
      <p:sp>
        <p:nvSpPr>
          <p:cNvPr id="545" name="Google Shape;545;p47"/>
          <p:cNvSpPr txBox="1"/>
          <p:nvPr/>
        </p:nvSpPr>
        <p:spPr>
          <a:xfrm>
            <a:off x="4606425" y="2288875"/>
            <a:ext cx="3160800" cy="21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detail: front panel to dRAC wiring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6: </a:t>
            </a:r>
            <a:r>
              <a:rPr lang="en-US" dirty="0" err="1" smtClean="0"/>
              <a:t>MicroSD</a:t>
            </a:r>
            <a:r>
              <a:rPr lang="en-US" dirty="0" smtClean="0"/>
              <a:t> Card</a:t>
            </a:r>
            <a:endParaRPr lang="en-US" dirty="0"/>
          </a:p>
        </p:txBody>
      </p:sp>
      <p:sp>
        <p:nvSpPr>
          <p:cNvPr id="3" name="Text Placeholder 2"/>
          <p:cNvSpPr>
            <a:spLocks noGrp="1"/>
          </p:cNvSpPr>
          <p:nvPr>
            <p:ph type="body" idx="1"/>
          </p:nvPr>
        </p:nvSpPr>
        <p:spPr>
          <a:xfrm>
            <a:off x="311699" y="1152475"/>
            <a:ext cx="7980245" cy="1292852"/>
          </a:xfrm>
        </p:spPr>
        <p:txBody>
          <a:bodyPr/>
          <a:lstStyle/>
          <a:p>
            <a:pPr>
              <a:buFont typeface="+mj-lt"/>
              <a:buAutoNum type="arabicPeriod"/>
            </a:pPr>
            <a:r>
              <a:rPr lang="en-US" dirty="0" smtClean="0"/>
              <a:t>Insert </a:t>
            </a:r>
            <a:r>
              <a:rPr lang="en-US" dirty="0" err="1" smtClean="0"/>
              <a:t>MicroSD</a:t>
            </a:r>
            <a:r>
              <a:rPr lang="en-US" dirty="0" smtClean="0"/>
              <a:t> card </a:t>
            </a:r>
            <a:r>
              <a:rPr lang="en-US" i="1" dirty="0" smtClean="0"/>
              <a:t>110</a:t>
            </a:r>
            <a:r>
              <a:rPr lang="en-US" dirty="0" smtClean="0"/>
              <a:t> into Test PC</a:t>
            </a:r>
          </a:p>
          <a:p>
            <a:pPr>
              <a:buFont typeface="+mj-lt"/>
              <a:buAutoNum type="arabicPeriod"/>
            </a:pPr>
            <a:r>
              <a:rPr lang="en-US" dirty="0" smtClean="0"/>
              <a:t>Unzip contents of embedded software onto </a:t>
            </a:r>
            <a:r>
              <a:rPr lang="en-US" dirty="0" err="1" smtClean="0"/>
              <a:t>MicroSD</a:t>
            </a:r>
            <a:endParaRPr lang="en-US" dirty="0" smtClean="0"/>
          </a:p>
          <a:p>
            <a:pPr>
              <a:buFont typeface="+mj-lt"/>
              <a:buAutoNum type="arabicPeriod"/>
            </a:pPr>
            <a:r>
              <a:rPr lang="en-US" dirty="0" smtClean="0"/>
              <a:t>Remove </a:t>
            </a:r>
            <a:r>
              <a:rPr lang="en-US" dirty="0" err="1" smtClean="0"/>
              <a:t>MicroSD</a:t>
            </a:r>
            <a:r>
              <a:rPr lang="en-US" dirty="0" smtClean="0"/>
              <a:t> from Test PC and insert into slot on front of enclosure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190" y="3245291"/>
            <a:ext cx="1262253" cy="951779"/>
          </a:xfrm>
          <a:prstGeom prst="rect">
            <a:avLst/>
          </a:prstGeom>
        </p:spPr>
      </p:pic>
      <p:sp>
        <p:nvSpPr>
          <p:cNvPr id="5" name="Google Shape;75;p16"/>
          <p:cNvSpPr txBox="1"/>
          <p:nvPr/>
        </p:nvSpPr>
        <p:spPr>
          <a:xfrm>
            <a:off x="1383546" y="2716127"/>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1"/>
                </a:solidFill>
                <a:latin typeface="Consolas"/>
                <a:ea typeface="Consolas"/>
                <a:cs typeface="Consolas"/>
                <a:sym typeface="Consolas"/>
              </a:rPr>
              <a:t>110</a:t>
            </a:r>
            <a:endParaRPr dirty="0">
              <a:solidFill>
                <a:schemeClr val="dk1"/>
              </a:solidFill>
              <a:latin typeface="Consolas"/>
              <a:ea typeface="Consolas"/>
              <a:cs typeface="Consolas"/>
              <a:sym typeface="Consolas"/>
            </a:endParaRPr>
          </a:p>
        </p:txBody>
      </p:sp>
      <p:pic>
        <p:nvPicPr>
          <p:cNvPr id="6" name="Google Shape;61;p14"/>
          <p:cNvPicPr preferRelativeResize="0">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027219" y="2806874"/>
            <a:ext cx="5195482" cy="1390196"/>
          </a:xfrm>
          <a:prstGeom prst="rect">
            <a:avLst/>
          </a:prstGeom>
          <a:noFill/>
          <a:ln>
            <a:noFill/>
          </a:ln>
        </p:spPr>
      </p:pic>
      <p:sp>
        <p:nvSpPr>
          <p:cNvPr id="7" name="TextBox 6"/>
          <p:cNvSpPr txBox="1"/>
          <p:nvPr/>
        </p:nvSpPr>
        <p:spPr>
          <a:xfrm>
            <a:off x="3640267" y="4558617"/>
            <a:ext cx="1323108" cy="307777"/>
          </a:xfrm>
          <a:prstGeom prst="rect">
            <a:avLst/>
          </a:prstGeom>
          <a:noFill/>
        </p:spPr>
        <p:txBody>
          <a:bodyPr wrap="square" rtlCol="0">
            <a:spAutoFit/>
          </a:bodyPr>
          <a:lstStyle/>
          <a:p>
            <a:r>
              <a:rPr lang="en-US" i="1" dirty="0" smtClean="0"/>
              <a:t>Not to scale</a:t>
            </a:r>
            <a:endParaRPr lang="en-US" i="1" dirty="0"/>
          </a:p>
        </p:txBody>
      </p:sp>
      <p:sp>
        <p:nvSpPr>
          <p:cNvPr id="9" name="Freeform 8"/>
          <p:cNvSpPr/>
          <p:nvPr/>
        </p:nvSpPr>
        <p:spPr>
          <a:xfrm>
            <a:off x="2384443" y="3629890"/>
            <a:ext cx="2145993" cy="620113"/>
          </a:xfrm>
          <a:custGeom>
            <a:avLst/>
            <a:gdLst>
              <a:gd name="connsiteX0" fmla="*/ 0 w 1995054"/>
              <a:gd name="connsiteY0" fmla="*/ 55418 h 523131"/>
              <a:gd name="connsiteX1" fmla="*/ 415636 w 1995054"/>
              <a:gd name="connsiteY1" fmla="*/ 443345 h 523131"/>
              <a:gd name="connsiteX2" fmla="*/ 1461654 w 1995054"/>
              <a:gd name="connsiteY2" fmla="*/ 484909 h 523131"/>
              <a:gd name="connsiteX3" fmla="*/ 1995054 w 1995054"/>
              <a:gd name="connsiteY3" fmla="*/ 0 h 523131"/>
            </a:gdLst>
            <a:ahLst/>
            <a:cxnLst>
              <a:cxn ang="0">
                <a:pos x="connsiteX0" y="connsiteY0"/>
              </a:cxn>
              <a:cxn ang="0">
                <a:pos x="connsiteX1" y="connsiteY1"/>
              </a:cxn>
              <a:cxn ang="0">
                <a:pos x="connsiteX2" y="connsiteY2"/>
              </a:cxn>
              <a:cxn ang="0">
                <a:pos x="connsiteX3" y="connsiteY3"/>
              </a:cxn>
            </a:cxnLst>
            <a:rect l="l" t="t" r="r" b="b"/>
            <a:pathLst>
              <a:path w="1995054" h="523131">
                <a:moveTo>
                  <a:pt x="0" y="55418"/>
                </a:moveTo>
                <a:cubicBezTo>
                  <a:pt x="86013" y="213590"/>
                  <a:pt x="172027" y="371763"/>
                  <a:pt x="415636" y="443345"/>
                </a:cubicBezTo>
                <a:cubicBezTo>
                  <a:pt x="659245" y="514927"/>
                  <a:pt x="1198418" y="558800"/>
                  <a:pt x="1461654" y="484909"/>
                </a:cubicBezTo>
                <a:cubicBezTo>
                  <a:pt x="1724890" y="411018"/>
                  <a:pt x="1859972" y="205509"/>
                  <a:pt x="1995054" y="0"/>
                </a:cubicBezTo>
              </a:path>
            </a:pathLst>
          </a:custGeom>
          <a:noFill/>
          <a:ln w="158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2357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Step </a:t>
            </a:r>
            <a:r>
              <a:rPr lang="en" dirty="0" smtClean="0"/>
              <a:t>7: Labels and Misc.</a:t>
            </a:r>
            <a:endParaRPr dirty="0"/>
          </a:p>
        </p:txBody>
      </p:sp>
      <p:sp>
        <p:nvSpPr>
          <p:cNvPr id="551" name="Google Shape;551;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Install 2 fuses </a:t>
            </a:r>
            <a:r>
              <a:rPr lang="en" i="1" dirty="0"/>
              <a:t>109</a:t>
            </a:r>
            <a:r>
              <a:rPr lang="en" dirty="0"/>
              <a:t> in the power entry module</a:t>
            </a:r>
            <a:endParaRPr dirty="0"/>
          </a:p>
          <a:p>
            <a:pPr marL="457200" lvl="0" indent="-342900" algn="l" rtl="0">
              <a:spcBef>
                <a:spcPts val="0"/>
              </a:spcBef>
              <a:spcAft>
                <a:spcPts val="0"/>
              </a:spcAft>
              <a:buSzPts val="1800"/>
              <a:buAutoNum type="arabicPeriod"/>
            </a:pPr>
            <a:r>
              <a:rPr lang="en" dirty="0"/>
              <a:t>Set board ID. Attach board ID </a:t>
            </a:r>
            <a:r>
              <a:rPr lang="en" dirty="0" smtClean="0"/>
              <a:t>label to front of enclosure </a:t>
            </a:r>
          </a:p>
          <a:p>
            <a:pPr marL="457200" lvl="0" indent="-342900" algn="l" rtl="0">
              <a:spcBef>
                <a:spcPts val="0"/>
              </a:spcBef>
              <a:spcAft>
                <a:spcPts val="0"/>
              </a:spcAft>
              <a:buSzPts val="1800"/>
              <a:buAutoNum type="arabicPeriod"/>
            </a:pPr>
            <a:r>
              <a:rPr lang="en" dirty="0" smtClean="0"/>
              <a:t>Attach </a:t>
            </a:r>
            <a:r>
              <a:rPr lang="en" dirty="0"/>
              <a:t>serial number </a:t>
            </a:r>
            <a:r>
              <a:rPr lang="en" dirty="0" smtClean="0"/>
              <a:t>label with following information to rear of enclosure:</a:t>
            </a:r>
          </a:p>
          <a:p>
            <a:pPr marL="596900" lvl="1" indent="0">
              <a:buNone/>
            </a:pPr>
            <a:r>
              <a:rPr lang="en-US" sz="1200" dirty="0"/>
              <a:t>dVRK Si Controller</a:t>
            </a:r>
          </a:p>
          <a:p>
            <a:pPr marL="596900" lvl="1" indent="0">
              <a:buNone/>
            </a:pPr>
            <a:r>
              <a:rPr lang="en-US" sz="1200" dirty="0"/>
              <a:t>SN </a:t>
            </a:r>
            <a:r>
              <a:rPr lang="en-US" sz="1200" dirty="0" err="1"/>
              <a:t>SAx</a:t>
            </a:r>
            <a:r>
              <a:rPr lang="en-US" sz="1200" dirty="0"/>
              <a:t>-n	(x is the build number and n is the unit number, e.g., 01-99)</a:t>
            </a:r>
          </a:p>
          <a:p>
            <a:pPr marL="596900" lvl="1" indent="0">
              <a:buNone/>
            </a:pPr>
            <a:r>
              <a:rPr lang="en-US" sz="1200" dirty="0" err="1"/>
              <a:t>yyyy</a:t>
            </a:r>
            <a:r>
              <a:rPr lang="en-US" sz="1200" dirty="0"/>
              <a:t>-mm	(year and month of assembly)</a:t>
            </a:r>
            <a:endParaRPr dirty="0"/>
          </a:p>
          <a:p>
            <a:pPr marL="457200" lvl="0" indent="-342900" algn="l" rtl="0">
              <a:spcBef>
                <a:spcPts val="0"/>
              </a:spcBef>
              <a:spcAft>
                <a:spcPts val="0"/>
              </a:spcAft>
              <a:buSzPts val="1800"/>
              <a:buAutoNum type="arabicPeriod"/>
            </a:pPr>
            <a:r>
              <a:rPr lang="en" dirty="0"/>
              <a:t>Record the serial numbers of FPGA and dRAC</a:t>
            </a:r>
            <a:endParaRPr dirty="0"/>
          </a:p>
          <a:p>
            <a:pPr marL="457200" lvl="0" indent="-342900" algn="l" rtl="0">
              <a:spcBef>
                <a:spcPts val="0"/>
              </a:spcBef>
              <a:spcAft>
                <a:spcPts val="0"/>
              </a:spcAft>
              <a:buSzPts val="1800"/>
              <a:buAutoNum type="arabicPeriod"/>
            </a:pPr>
            <a:r>
              <a:rPr lang="en" dirty="0"/>
              <a:t>Attach </a:t>
            </a:r>
            <a:r>
              <a:rPr lang="en" dirty="0" smtClean="0"/>
              <a:t>feet to bottom of enclosure</a:t>
            </a:r>
            <a:endParaRPr dirty="0"/>
          </a:p>
          <a:p>
            <a:pPr marL="0" lvl="0" indent="0" algn="l" rtl="0">
              <a:spcBef>
                <a:spcPts val="1200"/>
              </a:spcBef>
              <a:spcAft>
                <a:spcPts val="1200"/>
              </a:spcAft>
              <a:buNone/>
            </a:pPr>
            <a:r>
              <a:rPr lang="en" dirty="0">
                <a:highlight>
                  <a:srgbClr val="EFEFEF"/>
                </a:highlight>
              </a:rPr>
              <a:t>You can test the controllers at this point.</a:t>
            </a:r>
            <a:endParaRPr dirty="0">
              <a:highlight>
                <a:srgbClr val="EFEFE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Step </a:t>
            </a:r>
            <a:r>
              <a:rPr lang="en" dirty="0" smtClean="0"/>
              <a:t>8: </a:t>
            </a:r>
            <a:r>
              <a:rPr lang="en" dirty="0"/>
              <a:t>Top panel</a:t>
            </a:r>
            <a:endParaRPr dirty="0"/>
          </a:p>
        </p:txBody>
      </p:sp>
      <p:pic>
        <p:nvPicPr>
          <p:cNvPr id="557" name="Google Shape;557;p49"/>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3359159" cy="3820974"/>
          </a:xfrm>
          <a:prstGeom prst="rect">
            <a:avLst/>
          </a:prstGeom>
          <a:noFill/>
          <a:ln>
            <a:noFill/>
          </a:ln>
        </p:spPr>
      </p:pic>
      <p:sp>
        <p:nvSpPr>
          <p:cNvPr id="558" name="Google Shape;558;p49"/>
          <p:cNvSpPr txBox="1"/>
          <p:nvPr/>
        </p:nvSpPr>
        <p:spPr>
          <a:xfrm>
            <a:off x="3884350" y="1294775"/>
            <a:ext cx="4341600" cy="3432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dirty="0"/>
              <a:t>Tighten the screws on top panel (M3 countersunk phillips screws provided by Protocase)</a:t>
            </a:r>
            <a:endParaRPr dirty="0"/>
          </a:p>
          <a:p>
            <a:pPr marL="457200" lvl="0" indent="-317500" algn="l" rtl="0">
              <a:spcBef>
                <a:spcPts val="0"/>
              </a:spcBef>
              <a:spcAft>
                <a:spcPts val="0"/>
              </a:spcAft>
              <a:buSzPts val="1400"/>
              <a:buAutoNum type="arabicPeriod"/>
            </a:pPr>
            <a:r>
              <a:rPr lang="en" dirty="0"/>
              <a:t>Tighten 4 front panel screws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Do not reverse the order. Otherwise the top panel will be difficult to fit.</a:t>
            </a:r>
            <a:endParaRPr dirty="0"/>
          </a:p>
          <a:p>
            <a:pPr marL="0" lvl="0" indent="0" algn="l" rtl="0">
              <a:spcBef>
                <a:spcPts val="0"/>
              </a:spcBef>
              <a:spcAft>
                <a:spcPts val="0"/>
              </a:spcAft>
              <a:buNone/>
            </a:pPr>
            <a:r>
              <a:rPr lang="en" dirty="0"/>
              <a:t>Once the front panel screws are tightened, top panel can be removed and reinstalled without the need to loosen the front panel screws. </a:t>
            </a: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6"/>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23249" y="1145650"/>
            <a:ext cx="6527401" cy="3878850"/>
          </a:xfrm>
          <a:prstGeom prst="rect">
            <a:avLst/>
          </a:prstGeom>
          <a:noFill/>
          <a:ln>
            <a:noFill/>
          </a:ln>
        </p:spPr>
      </p:pic>
      <p:sp>
        <p:nvSpPr>
          <p:cNvPr id="74" name="Google Shape;74;p16"/>
          <p:cNvSpPr txBox="1"/>
          <p:nvPr/>
        </p:nvSpPr>
        <p:spPr>
          <a:xfrm>
            <a:off x="5409875" y="31430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105</a:t>
            </a:r>
            <a:endParaRPr>
              <a:solidFill>
                <a:schemeClr val="dk1"/>
              </a:solidFill>
              <a:latin typeface="Consolas"/>
              <a:ea typeface="Consolas"/>
              <a:cs typeface="Consolas"/>
              <a:sym typeface="Consolas"/>
            </a:endParaRPr>
          </a:p>
        </p:txBody>
      </p:sp>
      <p:sp>
        <p:nvSpPr>
          <p:cNvPr id="75" name="Google Shape;75;p16"/>
          <p:cNvSpPr txBox="1"/>
          <p:nvPr/>
        </p:nvSpPr>
        <p:spPr>
          <a:xfrm>
            <a:off x="1242725" y="19879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76" name="Google Shape;76;p16"/>
          <p:cNvSpPr txBox="1"/>
          <p:nvPr/>
        </p:nvSpPr>
        <p:spPr>
          <a:xfrm>
            <a:off x="3933050" y="12179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106</a:t>
            </a:r>
            <a:endParaRPr>
              <a:solidFill>
                <a:schemeClr val="dk1"/>
              </a:solidFill>
              <a:latin typeface="Consolas"/>
              <a:ea typeface="Consolas"/>
              <a:cs typeface="Consolas"/>
              <a:sym typeface="Consolas"/>
            </a:endParaRPr>
          </a:p>
        </p:txBody>
      </p:sp>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Electronic parts</a:t>
            </a:r>
            <a:endParaRPr/>
          </a:p>
        </p:txBody>
      </p:sp>
      <p:sp>
        <p:nvSpPr>
          <p:cNvPr id="78" name="Google Shape;78;p16"/>
          <p:cNvSpPr txBox="1"/>
          <p:nvPr/>
        </p:nvSpPr>
        <p:spPr>
          <a:xfrm>
            <a:off x="1920750" y="39696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102</a:t>
            </a:r>
            <a:endParaRPr>
              <a:solidFill>
                <a:schemeClr val="dk1"/>
              </a:solidFill>
              <a:latin typeface="Consolas"/>
              <a:ea typeface="Consolas"/>
              <a:cs typeface="Consolas"/>
              <a:sym typeface="Consolas"/>
            </a:endParaRPr>
          </a:p>
        </p:txBody>
      </p:sp>
      <p:sp>
        <p:nvSpPr>
          <p:cNvPr id="79" name="Google Shape;79;p16"/>
          <p:cNvSpPr txBox="1"/>
          <p:nvPr/>
        </p:nvSpPr>
        <p:spPr>
          <a:xfrm>
            <a:off x="3933050" y="33926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104</a:t>
            </a:r>
            <a:endParaRPr>
              <a:solidFill>
                <a:schemeClr val="dk1"/>
              </a:solidFill>
              <a:latin typeface="Consolas"/>
              <a:ea typeface="Consolas"/>
              <a:cs typeface="Consolas"/>
              <a:sym typeface="Consolas"/>
            </a:endParaRPr>
          </a:p>
        </p:txBody>
      </p:sp>
      <p:sp>
        <p:nvSpPr>
          <p:cNvPr id="80" name="Google Shape;80;p16"/>
          <p:cNvSpPr txBox="1"/>
          <p:nvPr/>
        </p:nvSpPr>
        <p:spPr>
          <a:xfrm>
            <a:off x="3862575" y="44886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103</a:t>
            </a:r>
            <a:endParaRPr>
              <a:solidFill>
                <a:schemeClr val="dk1"/>
              </a:solidFill>
              <a:latin typeface="Consolas"/>
              <a:ea typeface="Consolas"/>
              <a:cs typeface="Consolas"/>
              <a:sym typeface="Consolas"/>
            </a:endParaRPr>
          </a:p>
        </p:txBody>
      </p:sp>
      <p:sp>
        <p:nvSpPr>
          <p:cNvPr id="81" name="Google Shape;81;p16"/>
          <p:cNvSpPr txBox="1"/>
          <p:nvPr/>
        </p:nvSpPr>
        <p:spPr>
          <a:xfrm>
            <a:off x="6757908" y="1145650"/>
            <a:ext cx="2480436" cy="32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nsolas"/>
                <a:ea typeface="Consolas"/>
                <a:cs typeface="Consolas"/>
                <a:sym typeface="Consolas"/>
              </a:rPr>
              <a:t>101 dRAC</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102 FPGA</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103 Front panel LED</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104 12V PS</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105 48V PS</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106 Power entry </a:t>
            </a:r>
            <a:r>
              <a:rPr lang="en" dirty="0" smtClean="0">
                <a:latin typeface="Consolas"/>
                <a:ea typeface="Consolas"/>
                <a:cs typeface="Consolas"/>
                <a:sym typeface="Consolas"/>
              </a:rPr>
              <a:t>module</a:t>
            </a:r>
          </a:p>
          <a:p>
            <a:pPr marL="0" lvl="0" indent="0" algn="l" rtl="0">
              <a:spcBef>
                <a:spcPts val="0"/>
              </a:spcBef>
              <a:spcAft>
                <a:spcPts val="0"/>
              </a:spcAft>
              <a:buNone/>
            </a:pPr>
            <a:r>
              <a:rPr lang="en" dirty="0" smtClean="0">
                <a:latin typeface="Consolas"/>
                <a:ea typeface="Consolas"/>
                <a:cs typeface="Consolas"/>
                <a:sym typeface="Consolas"/>
              </a:rPr>
              <a:t>107 Light pipes (x6)</a:t>
            </a:r>
            <a:endParaRPr dirty="0">
              <a:latin typeface="Consolas"/>
              <a:ea typeface="Consolas"/>
              <a:cs typeface="Consolas"/>
              <a:sym typeface="Consolas"/>
            </a:endParaRPr>
          </a:p>
        </p:txBody>
      </p:sp>
      <p:sp>
        <p:nvSpPr>
          <p:cNvPr id="11" name="Google Shape;80;p16"/>
          <p:cNvSpPr txBox="1"/>
          <p:nvPr/>
        </p:nvSpPr>
        <p:spPr>
          <a:xfrm>
            <a:off x="4968122" y="4576922"/>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1"/>
                </a:solidFill>
                <a:latin typeface="Consolas"/>
                <a:ea typeface="Consolas"/>
                <a:cs typeface="Consolas"/>
                <a:sym typeface="Consolas"/>
              </a:rPr>
              <a:t>107</a:t>
            </a:r>
            <a:endParaRPr dirty="0">
              <a:solidFill>
                <a:schemeClr val="dk1"/>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74048" y="1145650"/>
            <a:ext cx="6527401" cy="3878850"/>
          </a:xfrm>
          <a:prstGeom prst="rect">
            <a:avLst/>
          </a:prstGeom>
          <a:noFill/>
          <a:ln>
            <a:noFill/>
          </a:ln>
        </p:spPr>
      </p:pic>
      <p:sp>
        <p:nvSpPr>
          <p:cNvPr id="87" name="Google Shape;87;p17"/>
          <p:cNvSpPr txBox="1"/>
          <p:nvPr/>
        </p:nvSpPr>
        <p:spPr>
          <a:xfrm>
            <a:off x="3767950" y="10869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cxnSp>
        <p:nvCxnSpPr>
          <p:cNvPr id="88" name="Google Shape;88;p17"/>
          <p:cNvCxnSpPr/>
          <p:nvPr/>
        </p:nvCxnSpPr>
        <p:spPr>
          <a:xfrm>
            <a:off x="1839300" y="2266300"/>
            <a:ext cx="1826100" cy="294900"/>
          </a:xfrm>
          <a:prstGeom prst="straightConnector1">
            <a:avLst/>
          </a:prstGeom>
          <a:noFill/>
          <a:ln w="28575" cap="flat" cmpd="sng">
            <a:solidFill>
              <a:srgbClr val="FFFFFF"/>
            </a:solidFill>
            <a:prstDash val="solid"/>
            <a:round/>
            <a:headEnd type="none" w="med" len="med"/>
            <a:tailEnd type="triangle" w="med" len="med"/>
          </a:ln>
        </p:spPr>
      </p:cxnSp>
      <p:sp>
        <p:nvSpPr>
          <p:cNvPr id="89" name="Google Shape;89;p17"/>
          <p:cNvSpPr txBox="1"/>
          <p:nvPr/>
        </p:nvSpPr>
        <p:spPr>
          <a:xfrm>
            <a:off x="1242725" y="198790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cxnSp>
        <p:nvCxnSpPr>
          <p:cNvPr id="90" name="Google Shape;90;p17"/>
          <p:cNvCxnSpPr/>
          <p:nvPr/>
        </p:nvCxnSpPr>
        <p:spPr>
          <a:xfrm flipH="1">
            <a:off x="3754475" y="1517425"/>
            <a:ext cx="62100" cy="374700"/>
          </a:xfrm>
          <a:prstGeom prst="straightConnector1">
            <a:avLst/>
          </a:prstGeom>
          <a:noFill/>
          <a:ln w="28575" cap="flat" cmpd="sng">
            <a:solidFill>
              <a:srgbClr val="FFFFFF"/>
            </a:solidFill>
            <a:prstDash val="solid"/>
            <a:round/>
            <a:headEnd type="none" w="med" len="med"/>
            <a:tailEnd type="triangle" w="med" len="med"/>
          </a:ln>
        </p:spPr>
      </p:cxnSp>
      <p:sp>
        <p:nvSpPr>
          <p:cNvPr id="91" name="Google Shape;91;p17"/>
          <p:cNvSpPr txBox="1"/>
          <p:nvPr/>
        </p:nvSpPr>
        <p:spPr>
          <a:xfrm>
            <a:off x="5227913" y="124820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202</a:t>
            </a:r>
            <a:endParaRPr>
              <a:solidFill>
                <a:schemeClr val="dk1"/>
              </a:solidFill>
              <a:latin typeface="Consolas"/>
              <a:ea typeface="Consolas"/>
              <a:cs typeface="Consolas"/>
              <a:sym typeface="Consolas"/>
            </a:endParaRPr>
          </a:p>
        </p:txBody>
      </p:sp>
      <p:cxnSp>
        <p:nvCxnSpPr>
          <p:cNvPr id="92" name="Google Shape;92;p17"/>
          <p:cNvCxnSpPr/>
          <p:nvPr/>
        </p:nvCxnSpPr>
        <p:spPr>
          <a:xfrm flipH="1">
            <a:off x="4926750" y="1642250"/>
            <a:ext cx="440100" cy="597900"/>
          </a:xfrm>
          <a:prstGeom prst="straightConnector1">
            <a:avLst/>
          </a:prstGeom>
          <a:noFill/>
          <a:ln w="28575" cap="flat" cmpd="sng">
            <a:solidFill>
              <a:srgbClr val="FFFFFF"/>
            </a:solidFill>
            <a:prstDash val="solid"/>
            <a:round/>
            <a:headEnd type="none" w="med" len="med"/>
            <a:tailEnd type="triangle" w="med" len="med"/>
          </a:ln>
        </p:spPr>
      </p:cxnSp>
      <p:sp>
        <p:nvSpPr>
          <p:cNvPr id="93" name="Google Shape;93;p17"/>
          <p:cNvSpPr txBox="1"/>
          <p:nvPr/>
        </p:nvSpPr>
        <p:spPr>
          <a:xfrm>
            <a:off x="4497938" y="10869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203</a:t>
            </a:r>
            <a:endParaRPr>
              <a:solidFill>
                <a:schemeClr val="dk1"/>
              </a:solidFill>
              <a:latin typeface="Consolas"/>
              <a:ea typeface="Consolas"/>
              <a:cs typeface="Consolas"/>
              <a:sym typeface="Consolas"/>
            </a:endParaRPr>
          </a:p>
        </p:txBody>
      </p:sp>
      <p:cxnSp>
        <p:nvCxnSpPr>
          <p:cNvPr id="94" name="Google Shape;94;p17"/>
          <p:cNvCxnSpPr/>
          <p:nvPr/>
        </p:nvCxnSpPr>
        <p:spPr>
          <a:xfrm flipH="1">
            <a:off x="4539200" y="1468225"/>
            <a:ext cx="330000" cy="325200"/>
          </a:xfrm>
          <a:prstGeom prst="straightConnector1">
            <a:avLst/>
          </a:prstGeom>
          <a:noFill/>
          <a:ln w="28575" cap="flat" cmpd="sng">
            <a:solidFill>
              <a:srgbClr val="FFFFFF"/>
            </a:solidFill>
            <a:prstDash val="solid"/>
            <a:round/>
            <a:headEnd type="none" w="med" len="med"/>
            <a:tailEnd type="triangle" w="med" len="med"/>
          </a:ln>
        </p:spPr>
      </p:cxnSp>
      <p:sp>
        <p:nvSpPr>
          <p:cNvPr id="95" name="Google Shape;9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Wire harness assemblies</a:t>
            </a:r>
            <a:endParaRPr/>
          </a:p>
        </p:txBody>
      </p:sp>
      <p:sp>
        <p:nvSpPr>
          <p:cNvPr id="96" name="Google Shape;96;p17"/>
          <p:cNvSpPr txBox="1"/>
          <p:nvPr/>
        </p:nvSpPr>
        <p:spPr>
          <a:xfrm>
            <a:off x="6178675" y="10635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204</a:t>
            </a:r>
            <a:endParaRPr>
              <a:solidFill>
                <a:schemeClr val="dk1"/>
              </a:solidFill>
              <a:latin typeface="Consolas"/>
              <a:ea typeface="Consolas"/>
              <a:cs typeface="Consolas"/>
              <a:sym typeface="Consolas"/>
            </a:endParaRPr>
          </a:p>
        </p:txBody>
      </p:sp>
      <p:cxnSp>
        <p:nvCxnSpPr>
          <p:cNvPr id="97" name="Google Shape;97;p17"/>
          <p:cNvCxnSpPr/>
          <p:nvPr/>
        </p:nvCxnSpPr>
        <p:spPr>
          <a:xfrm flipH="1">
            <a:off x="5974775" y="1458300"/>
            <a:ext cx="318300" cy="321900"/>
          </a:xfrm>
          <a:prstGeom prst="straightConnector1">
            <a:avLst/>
          </a:prstGeom>
          <a:noFill/>
          <a:ln w="28575" cap="flat" cmpd="sng">
            <a:solidFill>
              <a:srgbClr val="FFFFFF"/>
            </a:solidFill>
            <a:prstDash val="solid"/>
            <a:round/>
            <a:headEnd type="none" w="med" len="med"/>
            <a:tailEnd type="triangle" w="med" len="med"/>
          </a:ln>
        </p:spPr>
      </p:cxnSp>
      <p:sp>
        <p:nvSpPr>
          <p:cNvPr id="98" name="Google Shape;98;p17"/>
          <p:cNvSpPr txBox="1"/>
          <p:nvPr/>
        </p:nvSpPr>
        <p:spPr>
          <a:xfrm>
            <a:off x="751475" y="268085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205</a:t>
            </a:r>
            <a:endParaRPr>
              <a:solidFill>
                <a:schemeClr val="dk1"/>
              </a:solidFill>
              <a:latin typeface="Consolas"/>
              <a:ea typeface="Consolas"/>
              <a:cs typeface="Consolas"/>
              <a:sym typeface="Consolas"/>
            </a:endParaRPr>
          </a:p>
        </p:txBody>
      </p:sp>
      <p:cxnSp>
        <p:nvCxnSpPr>
          <p:cNvPr id="99" name="Google Shape;99;p17"/>
          <p:cNvCxnSpPr>
            <a:stCxn id="98" idx="3"/>
          </p:cNvCxnSpPr>
          <p:nvPr/>
        </p:nvCxnSpPr>
        <p:spPr>
          <a:xfrm>
            <a:off x="1316375" y="2861450"/>
            <a:ext cx="358800" cy="180000"/>
          </a:xfrm>
          <a:prstGeom prst="straightConnector1">
            <a:avLst/>
          </a:prstGeom>
          <a:noFill/>
          <a:ln w="28575" cap="flat" cmpd="sng">
            <a:solidFill>
              <a:srgbClr val="FFFFFF"/>
            </a:solidFill>
            <a:prstDash val="solid"/>
            <a:round/>
            <a:headEnd type="none" w="med" len="med"/>
            <a:tailEnd type="triangle" w="med" len="med"/>
          </a:ln>
        </p:spPr>
      </p:cxnSp>
      <p:sp>
        <p:nvSpPr>
          <p:cNvPr id="100" name="Google Shape;100;p17"/>
          <p:cNvSpPr txBox="1"/>
          <p:nvPr/>
        </p:nvSpPr>
        <p:spPr>
          <a:xfrm>
            <a:off x="3767950" y="350425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206</a:t>
            </a:r>
            <a:endParaRPr>
              <a:solidFill>
                <a:schemeClr val="dk1"/>
              </a:solidFill>
              <a:latin typeface="Consolas"/>
              <a:ea typeface="Consolas"/>
              <a:cs typeface="Consolas"/>
              <a:sym typeface="Consolas"/>
            </a:endParaRPr>
          </a:p>
        </p:txBody>
      </p:sp>
      <p:cxnSp>
        <p:nvCxnSpPr>
          <p:cNvPr id="101" name="Google Shape;101;p17"/>
          <p:cNvCxnSpPr>
            <a:stCxn id="100" idx="2"/>
          </p:cNvCxnSpPr>
          <p:nvPr/>
        </p:nvCxnSpPr>
        <p:spPr>
          <a:xfrm>
            <a:off x="4050400" y="3865450"/>
            <a:ext cx="127500" cy="300300"/>
          </a:xfrm>
          <a:prstGeom prst="straightConnector1">
            <a:avLst/>
          </a:prstGeom>
          <a:noFill/>
          <a:ln w="28575" cap="flat" cmpd="sng">
            <a:solidFill>
              <a:srgbClr val="FFFFFF"/>
            </a:solidFill>
            <a:prstDash val="solid"/>
            <a:round/>
            <a:headEnd type="none" w="med" len="med"/>
            <a:tailEnd type="triangle" w="med" len="med"/>
          </a:ln>
        </p:spPr>
      </p:cxnSp>
      <p:sp>
        <p:nvSpPr>
          <p:cNvPr id="102" name="Google Shape;102;p17"/>
          <p:cNvSpPr txBox="1"/>
          <p:nvPr/>
        </p:nvSpPr>
        <p:spPr>
          <a:xfrm>
            <a:off x="2823150" y="360842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207</a:t>
            </a:r>
            <a:endParaRPr>
              <a:solidFill>
                <a:schemeClr val="dk1"/>
              </a:solidFill>
              <a:latin typeface="Consolas"/>
              <a:ea typeface="Consolas"/>
              <a:cs typeface="Consolas"/>
              <a:sym typeface="Consolas"/>
            </a:endParaRPr>
          </a:p>
        </p:txBody>
      </p:sp>
      <p:cxnSp>
        <p:nvCxnSpPr>
          <p:cNvPr id="103" name="Google Shape;103;p17"/>
          <p:cNvCxnSpPr/>
          <p:nvPr/>
        </p:nvCxnSpPr>
        <p:spPr>
          <a:xfrm>
            <a:off x="3159675" y="4015600"/>
            <a:ext cx="127500" cy="300300"/>
          </a:xfrm>
          <a:prstGeom prst="straightConnector1">
            <a:avLst/>
          </a:prstGeom>
          <a:noFill/>
          <a:ln w="28575" cap="flat" cmpd="sng">
            <a:solidFill>
              <a:srgbClr val="FFFFFF"/>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Wire harness assemblies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Notes</a:t>
            </a:r>
            <a:endParaRPr/>
          </a:p>
        </p:txBody>
      </p:sp>
      <p:sp>
        <p:nvSpPr>
          <p:cNvPr id="114" name="Google Shape;11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Substitution of connector styles (crimp vs IDC, vertical vs horizontal) is acceptable. Please be aware of the vertical space in the enclosure.</a:t>
            </a:r>
            <a:endParaRPr/>
          </a:p>
          <a:p>
            <a:pPr marL="457200" lvl="0" indent="-342900" algn="l" rtl="0">
              <a:spcBef>
                <a:spcPts val="0"/>
              </a:spcBef>
              <a:spcAft>
                <a:spcPts val="0"/>
              </a:spcAft>
              <a:buSzPts val="1800"/>
              <a:buAutoNum type="arabicPeriod"/>
            </a:pPr>
            <a:r>
              <a:rPr lang="en"/>
              <a:t>Substituting precrimped wires with custom crimped wires is acceptable.</a:t>
            </a:r>
            <a:endParaRPr/>
          </a:p>
          <a:p>
            <a:pPr marL="457200" lvl="0" indent="-342900" algn="l" rtl="0">
              <a:spcBef>
                <a:spcPts val="0"/>
              </a:spcBef>
              <a:spcAft>
                <a:spcPts val="0"/>
              </a:spcAft>
              <a:buSzPts val="1800"/>
              <a:buAutoNum type="arabicPeriod"/>
            </a:pPr>
            <a:r>
              <a:rPr lang="en"/>
              <a:t>Using colored wires in place of heat shrink markers is preferred.</a:t>
            </a:r>
            <a:endParaRPr/>
          </a:p>
          <a:p>
            <a:pPr marL="457200" lvl="0" indent="-342900" algn="l" rtl="0">
              <a:spcBef>
                <a:spcPts val="0"/>
              </a:spcBef>
              <a:spcAft>
                <a:spcPts val="0"/>
              </a:spcAft>
              <a:buSzPts val="1800"/>
              <a:buAutoNum type="arabicPeriod"/>
            </a:pPr>
            <a:r>
              <a:rPr lang="en"/>
              <a:t>Tapes in the photos are not part of the wiring harnesses.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0"/>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11700" y="1455300"/>
            <a:ext cx="7151749" cy="2832075"/>
          </a:xfrm>
          <a:prstGeom prst="rect">
            <a:avLst/>
          </a:prstGeom>
          <a:noFill/>
          <a:ln>
            <a:noFill/>
          </a:ln>
        </p:spPr>
      </p:pic>
      <p:sp>
        <p:nvSpPr>
          <p:cNvPr id="120" name="Google Shape;12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201</a:t>
            </a:r>
            <a:r>
              <a:rPr lang="en"/>
              <a:t> wire harness assy, earth 1 (qty 2)</a:t>
            </a:r>
            <a:endParaRPr/>
          </a:p>
        </p:txBody>
      </p:sp>
      <p:sp>
        <p:nvSpPr>
          <p:cNvPr id="121" name="Google Shape;121;p20"/>
          <p:cNvSpPr txBox="1"/>
          <p:nvPr/>
        </p:nvSpPr>
        <p:spPr>
          <a:xfrm>
            <a:off x="5838025" y="16398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122" name="Google Shape;122;p20"/>
          <p:cNvSpPr txBox="1"/>
          <p:nvPr/>
        </p:nvSpPr>
        <p:spPr>
          <a:xfrm>
            <a:off x="5838025" y="20010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104</a:t>
            </a:r>
            <a:endParaRPr>
              <a:solidFill>
                <a:schemeClr val="dk1"/>
              </a:solidFill>
              <a:latin typeface="Consolas"/>
              <a:ea typeface="Consolas"/>
              <a:cs typeface="Consolas"/>
              <a:sym typeface="Consolas"/>
            </a:endParaRPr>
          </a:p>
        </p:txBody>
      </p:sp>
      <p:sp>
        <p:nvSpPr>
          <p:cNvPr id="123" name="Google Shape;123;p20"/>
          <p:cNvSpPr txBox="1"/>
          <p:nvPr/>
        </p:nvSpPr>
        <p:spPr>
          <a:xfrm>
            <a:off x="820650" y="1779100"/>
            <a:ext cx="14061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Earth stud</a:t>
            </a:r>
            <a:endParaRPr>
              <a:solidFill>
                <a:schemeClr val="dk1"/>
              </a:solidFill>
              <a:latin typeface="Consolas"/>
              <a:ea typeface="Consolas"/>
              <a:cs typeface="Consolas"/>
              <a:sym typeface="Consolas"/>
            </a:endParaRPr>
          </a:p>
        </p:txBody>
      </p:sp>
      <p:sp>
        <p:nvSpPr>
          <p:cNvPr id="124" name="Google Shape;124;p20"/>
          <p:cNvSpPr txBox="1"/>
          <p:nvPr/>
        </p:nvSpPr>
        <p:spPr>
          <a:xfrm>
            <a:off x="659625" y="43242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277-11117-ND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 16-20 AWG ring</a:t>
            </a:r>
            <a:endParaRPr>
              <a:latin typeface="Fira Code"/>
              <a:ea typeface="Fira Code"/>
              <a:cs typeface="Fira Code"/>
              <a:sym typeface="Fira Code"/>
            </a:endParaRPr>
          </a:p>
        </p:txBody>
      </p:sp>
      <p:grpSp>
        <p:nvGrpSpPr>
          <p:cNvPr id="125" name="Google Shape;125;p20"/>
          <p:cNvGrpSpPr/>
          <p:nvPr/>
        </p:nvGrpSpPr>
        <p:grpSpPr>
          <a:xfrm>
            <a:off x="106075" y="4344113"/>
            <a:ext cx="652100" cy="575913"/>
            <a:chOff x="371475" y="5011888"/>
            <a:chExt cx="652100" cy="575913"/>
          </a:xfrm>
        </p:grpSpPr>
        <p:pic>
          <p:nvPicPr>
            <p:cNvPr id="126" name="Google Shape;126;p20"/>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127" name="Google Shape;127;p20"/>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
        <p:nvSpPr>
          <p:cNvPr id="128" name="Google Shape;128;p20"/>
          <p:cNvSpPr txBox="1"/>
          <p:nvPr/>
        </p:nvSpPr>
        <p:spPr>
          <a:xfrm>
            <a:off x="6119775" y="43242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277-11117-ND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 16-20 AWG ring</a:t>
            </a:r>
            <a:endParaRPr>
              <a:latin typeface="Fira Code"/>
              <a:ea typeface="Fira Code"/>
              <a:cs typeface="Fira Code"/>
              <a:sym typeface="Fira Code"/>
            </a:endParaRPr>
          </a:p>
        </p:txBody>
      </p:sp>
      <p:grpSp>
        <p:nvGrpSpPr>
          <p:cNvPr id="129" name="Google Shape;129;p20"/>
          <p:cNvGrpSpPr/>
          <p:nvPr/>
        </p:nvGrpSpPr>
        <p:grpSpPr>
          <a:xfrm>
            <a:off x="5467675" y="4344113"/>
            <a:ext cx="652100" cy="575913"/>
            <a:chOff x="371475" y="5011888"/>
            <a:chExt cx="652100" cy="575913"/>
          </a:xfrm>
        </p:grpSpPr>
        <p:pic>
          <p:nvPicPr>
            <p:cNvPr id="130" name="Google Shape;130;p20"/>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131" name="Google Shape;131;p20"/>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
        <p:nvSpPr>
          <p:cNvPr id="132" name="Google Shape;132;p20"/>
          <p:cNvSpPr txBox="1"/>
          <p:nvPr/>
        </p:nvSpPr>
        <p:spPr>
          <a:xfrm>
            <a:off x="3183425" y="4324275"/>
            <a:ext cx="2059800" cy="819300"/>
          </a:xfrm>
          <a:prstGeom prst="rect">
            <a:avLst/>
          </a:prstGeom>
          <a:solidFill>
            <a:srgbClr val="B4A7D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16 AWG</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Yellow/green</a:t>
            </a:r>
            <a:endParaRPr>
              <a:latin typeface="Fira Code"/>
              <a:ea typeface="Fira Code"/>
              <a:cs typeface="Fira Code"/>
              <a:sym typeface="Fira Code"/>
            </a:endParaRPr>
          </a:p>
          <a:p>
            <a:pPr marL="0" lvl="0" indent="0" algn="l" rtl="0">
              <a:spcBef>
                <a:spcPts val="0"/>
              </a:spcBef>
              <a:spcAft>
                <a:spcPts val="0"/>
              </a:spcAft>
              <a:buNone/>
            </a:pPr>
            <a:r>
              <a:rPr lang="en" b="1">
                <a:latin typeface="Fira Code"/>
                <a:ea typeface="Fira Code"/>
                <a:cs typeface="Fira Code"/>
                <a:sym typeface="Fira Code"/>
              </a:rPr>
              <a:t>Mains voltage</a:t>
            </a:r>
            <a:endParaRPr b="1">
              <a:latin typeface="Fira Code"/>
              <a:ea typeface="Fira Code"/>
              <a:cs typeface="Fira Code"/>
              <a:sym typeface="Fira Cod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202</a:t>
            </a:r>
            <a:r>
              <a:rPr lang="en"/>
              <a:t> wire harness assy, earth 2</a:t>
            </a:r>
            <a:endParaRPr/>
          </a:p>
        </p:txBody>
      </p:sp>
      <p:pic>
        <p:nvPicPr>
          <p:cNvPr id="138" name="Google Shape;138;p21"/>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8839204" cy="1972420"/>
          </a:xfrm>
          <a:prstGeom prst="rect">
            <a:avLst/>
          </a:prstGeom>
          <a:noFill/>
          <a:ln>
            <a:noFill/>
          </a:ln>
        </p:spPr>
      </p:pic>
      <p:sp>
        <p:nvSpPr>
          <p:cNvPr id="139" name="Google Shape;139;p21"/>
          <p:cNvSpPr txBox="1"/>
          <p:nvPr/>
        </p:nvSpPr>
        <p:spPr>
          <a:xfrm>
            <a:off x="7492225" y="13103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105</a:t>
            </a:r>
            <a:endParaRPr>
              <a:solidFill>
                <a:schemeClr val="dk1"/>
              </a:solidFill>
              <a:latin typeface="Consolas"/>
              <a:ea typeface="Consolas"/>
              <a:cs typeface="Consolas"/>
              <a:sym typeface="Consolas"/>
            </a:endParaRPr>
          </a:p>
        </p:txBody>
      </p:sp>
      <p:sp>
        <p:nvSpPr>
          <p:cNvPr id="140" name="Google Shape;140;p21"/>
          <p:cNvSpPr txBox="1"/>
          <p:nvPr/>
        </p:nvSpPr>
        <p:spPr>
          <a:xfrm>
            <a:off x="741825" y="1378375"/>
            <a:ext cx="14061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Earth stud</a:t>
            </a:r>
            <a:endParaRPr>
              <a:solidFill>
                <a:schemeClr val="dk1"/>
              </a:solidFill>
              <a:latin typeface="Consolas"/>
              <a:ea typeface="Consolas"/>
              <a:cs typeface="Consolas"/>
              <a:sym typeface="Consolas"/>
            </a:endParaRPr>
          </a:p>
        </p:txBody>
      </p:sp>
      <p:sp>
        <p:nvSpPr>
          <p:cNvPr id="141" name="Google Shape;141;p21"/>
          <p:cNvSpPr txBox="1"/>
          <p:nvPr/>
        </p:nvSpPr>
        <p:spPr>
          <a:xfrm>
            <a:off x="659625" y="43242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Code"/>
                <a:ea typeface="Fira Code"/>
                <a:cs typeface="Fira Code"/>
                <a:sym typeface="Fira Code"/>
              </a:rPr>
              <a:t>277-11117-ND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M3 16-20 AWG ring</a:t>
            </a:r>
            <a:endParaRPr dirty="0">
              <a:latin typeface="Fira Code"/>
              <a:ea typeface="Fira Code"/>
              <a:cs typeface="Fira Code"/>
              <a:sym typeface="Fira Code"/>
            </a:endParaRPr>
          </a:p>
        </p:txBody>
      </p:sp>
      <p:grpSp>
        <p:nvGrpSpPr>
          <p:cNvPr id="142" name="Google Shape;142;p21"/>
          <p:cNvGrpSpPr/>
          <p:nvPr/>
        </p:nvGrpSpPr>
        <p:grpSpPr>
          <a:xfrm>
            <a:off x="106075" y="4344113"/>
            <a:ext cx="652100" cy="575913"/>
            <a:chOff x="371475" y="5011888"/>
            <a:chExt cx="652100" cy="575913"/>
          </a:xfrm>
        </p:grpSpPr>
        <p:pic>
          <p:nvPicPr>
            <p:cNvPr id="143" name="Google Shape;143;p21"/>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144" name="Google Shape;144;p21"/>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
        <p:nvSpPr>
          <p:cNvPr id="145" name="Google Shape;145;p21"/>
          <p:cNvSpPr txBox="1"/>
          <p:nvPr/>
        </p:nvSpPr>
        <p:spPr>
          <a:xfrm>
            <a:off x="6119775" y="43242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277-11117-ND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 16-20 AWG ring</a:t>
            </a:r>
            <a:endParaRPr>
              <a:latin typeface="Fira Code"/>
              <a:ea typeface="Fira Code"/>
              <a:cs typeface="Fira Code"/>
              <a:sym typeface="Fira Code"/>
            </a:endParaRPr>
          </a:p>
        </p:txBody>
      </p:sp>
      <p:grpSp>
        <p:nvGrpSpPr>
          <p:cNvPr id="146" name="Google Shape;146;p21"/>
          <p:cNvGrpSpPr/>
          <p:nvPr/>
        </p:nvGrpSpPr>
        <p:grpSpPr>
          <a:xfrm>
            <a:off x="5467675" y="4344113"/>
            <a:ext cx="652100" cy="575913"/>
            <a:chOff x="371475" y="5011888"/>
            <a:chExt cx="652100" cy="575913"/>
          </a:xfrm>
        </p:grpSpPr>
        <p:pic>
          <p:nvPicPr>
            <p:cNvPr id="147" name="Google Shape;147;p21"/>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148" name="Google Shape;148;p21"/>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
        <p:nvSpPr>
          <p:cNvPr id="149" name="Google Shape;149;p21"/>
          <p:cNvSpPr txBox="1"/>
          <p:nvPr/>
        </p:nvSpPr>
        <p:spPr>
          <a:xfrm>
            <a:off x="3183425" y="4324275"/>
            <a:ext cx="2059800" cy="819300"/>
          </a:xfrm>
          <a:prstGeom prst="rect">
            <a:avLst/>
          </a:prstGeom>
          <a:solidFill>
            <a:srgbClr val="B4A7D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16 AWG</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Yellow/green</a:t>
            </a:r>
            <a:endParaRPr>
              <a:latin typeface="Fira Code"/>
              <a:ea typeface="Fira Code"/>
              <a:cs typeface="Fira Code"/>
              <a:sym typeface="Fira Code"/>
            </a:endParaRPr>
          </a:p>
          <a:p>
            <a:pPr marL="0" lvl="0" indent="0" algn="l" rtl="0">
              <a:spcBef>
                <a:spcPts val="0"/>
              </a:spcBef>
              <a:spcAft>
                <a:spcPts val="0"/>
              </a:spcAft>
              <a:buClr>
                <a:schemeClr val="dk1"/>
              </a:buClr>
              <a:buSzPts val="1100"/>
              <a:buFont typeface="Arial"/>
              <a:buNone/>
            </a:pPr>
            <a:r>
              <a:rPr lang="en" b="1">
                <a:solidFill>
                  <a:schemeClr val="dk1"/>
                </a:solidFill>
                <a:latin typeface="Fira Code"/>
                <a:ea typeface="Fira Code"/>
                <a:cs typeface="Fira Code"/>
                <a:sym typeface="Fira Code"/>
              </a:rPr>
              <a:t>Mains voltage</a:t>
            </a:r>
            <a:endParaRPr b="1">
              <a:latin typeface="Fira Code"/>
              <a:ea typeface="Fira Code"/>
              <a:cs typeface="Fira Code"/>
              <a:sym typeface="Fira Cod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1239</Words>
  <Application>Microsoft Office PowerPoint</Application>
  <PresentationFormat>On-screen Show (16:9)</PresentationFormat>
  <Paragraphs>295</Paragraphs>
  <Slides>37</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Fira Code</vt:lpstr>
      <vt:lpstr>Arial</vt:lpstr>
      <vt:lpstr>Helvetica Neue</vt:lpstr>
      <vt:lpstr>Consolas</vt:lpstr>
      <vt:lpstr>Simple Light</vt:lpstr>
      <vt:lpstr>dVRK Si Controller Assembly Instructions</vt:lpstr>
      <vt:lpstr>Exterior</vt:lpstr>
      <vt:lpstr>Enclosure</vt:lpstr>
      <vt:lpstr>Electronic parts</vt:lpstr>
      <vt:lpstr>Wire harness assemblies</vt:lpstr>
      <vt:lpstr>Wire harness assemblies</vt:lpstr>
      <vt:lpstr>Notes</vt:lpstr>
      <vt:lpstr>201 wire harness assy, earth 1 (qty 2)</vt:lpstr>
      <vt:lpstr>202 wire harness assy, earth 2</vt:lpstr>
      <vt:lpstr>203 wire harness assy, earth 3</vt:lpstr>
      <vt:lpstr>204 wire harness assy, AC</vt:lpstr>
      <vt:lpstr>205 wire harness assy, 12V</vt:lpstr>
      <vt:lpstr>206 wire harness assy, 48V</vt:lpstr>
      <vt:lpstr>206 wire harness assy, 48V - wires</vt:lpstr>
      <vt:lpstr>206 wire harness assy, 48V - connectors</vt:lpstr>
      <vt:lpstr>207 wire harness assy, front panel</vt:lpstr>
      <vt:lpstr>Assembly Instructions</vt:lpstr>
      <vt:lpstr>Notes</vt:lpstr>
      <vt:lpstr>Step 1. Preparation</vt:lpstr>
      <vt:lpstr>Assemble front panel</vt:lpstr>
      <vt:lpstr>Assemble power entry module with wires</vt:lpstr>
      <vt:lpstr>Assemble 12V power supply with earth wire and cable guide</vt:lpstr>
      <vt:lpstr>Attach FPGA to dRAC</vt:lpstr>
      <vt:lpstr>Step 2: Install dRAC</vt:lpstr>
      <vt:lpstr>Step 2: Install dRAC</vt:lpstr>
      <vt:lpstr>Step 3: Install power supplies</vt:lpstr>
      <vt:lpstr>Use screws to attach 12V PS, 48V PS to the enclosure. </vt:lpstr>
      <vt:lpstr>Note - 48V PS Earth connection</vt:lpstr>
      <vt:lpstr>Step 4: Attach the front panel</vt:lpstr>
      <vt:lpstr>Step 5: Wiring</vt:lpstr>
      <vt:lpstr>PowerPoint Presentation</vt:lpstr>
      <vt:lpstr>PowerPoint Presentation</vt:lpstr>
      <vt:lpstr>PowerPoint Presentation</vt:lpstr>
      <vt:lpstr>PowerPoint Presentation</vt:lpstr>
      <vt:lpstr>Step 6: MicroSD Card</vt:lpstr>
      <vt:lpstr>Step 7: Labels and Misc.</vt:lpstr>
      <vt:lpstr>Step 8: Top panel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dVRK Si Controller Assembly Instructions</dc:title>
  <cp:lastModifiedBy>Peter Kazanzides</cp:lastModifiedBy>
  <cp:revision>22</cp:revision>
  <dcterms:modified xsi:type="dcterms:W3CDTF">2025-08-20T04:42:38Z</dcterms:modified>
</cp:coreProperties>
</file>